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Bobby Jones Condensed Soft" charset="1" panose="00000000000000000000"/>
      <p:regular r:id="rId17"/>
    </p:embeddedFont>
    <p:embeddedFont>
      <p:font typeface="Balsamiq Sans" charset="1" panose="02000603000000000000"/>
      <p:regular r:id="rId18"/>
    </p:embeddedFont>
    <p:embeddedFont>
      <p:font typeface="Balsamiq Sans Bold" charset="1" panose="02000603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41.png" Type="http://schemas.openxmlformats.org/officeDocument/2006/relationships/image"/><Relationship Id="rId4" Target="../media/image66.png" Type="http://schemas.openxmlformats.org/officeDocument/2006/relationships/image"/><Relationship Id="rId5" Target="../media/image67.svg" Type="http://schemas.openxmlformats.org/officeDocument/2006/relationships/image"/><Relationship Id="rId6" Target="../media/image68.png" Type="http://schemas.openxmlformats.org/officeDocument/2006/relationships/image"/><Relationship Id="rId7" Target="../media/image69.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3.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24.png" Type="http://schemas.openxmlformats.org/officeDocument/2006/relationships/image"/><Relationship Id="rId14" Target="../media/image25.svg" Type="http://schemas.openxmlformats.org/officeDocument/2006/relationships/image"/><Relationship Id="rId2" Target="../media/image16.png" Type="http://schemas.openxmlformats.org/officeDocument/2006/relationships/image"/><Relationship Id="rId3" Target="../media/image70.png" Type="http://schemas.openxmlformats.org/officeDocument/2006/relationships/image"/><Relationship Id="rId4" Target="../media/image71.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8.png" Type="http://schemas.openxmlformats.org/officeDocument/2006/relationships/image"/><Relationship Id="rId8" Target="../media/image69.svg" Type="http://schemas.openxmlformats.org/officeDocument/2006/relationships/image"/><Relationship Id="rId9" Target="../media/image7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12" Target="../media/image12.png" Type="http://schemas.openxmlformats.org/officeDocument/2006/relationships/image"/><Relationship Id="rId13" Target="../media/image13.svg" Type="http://schemas.openxmlformats.org/officeDocument/2006/relationships/image"/><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11" Target="../media/image33.png" Type="http://schemas.openxmlformats.org/officeDocument/2006/relationships/image"/><Relationship Id="rId12" Target="../media/image34.svg" Type="http://schemas.openxmlformats.org/officeDocument/2006/relationships/image"/><Relationship Id="rId13" Target="../media/image35.png" Type="http://schemas.openxmlformats.org/officeDocument/2006/relationships/image"/><Relationship Id="rId14" Target="../media/image36.svg" Type="http://schemas.openxmlformats.org/officeDocument/2006/relationships/image"/><Relationship Id="rId15" Target="../media/image37.png" Type="http://schemas.openxmlformats.org/officeDocument/2006/relationships/image"/><Relationship Id="rId16" Target="../media/image38.svg" Type="http://schemas.openxmlformats.org/officeDocument/2006/relationships/image"/><Relationship Id="rId17" Target="../media/image39.png" Type="http://schemas.openxmlformats.org/officeDocument/2006/relationships/image"/><Relationship Id="rId18" Target="../media/image40.svg" Type="http://schemas.openxmlformats.org/officeDocument/2006/relationships/image"/><Relationship Id="rId19" Target="../media/image41.png" Type="http://schemas.openxmlformats.org/officeDocument/2006/relationships/image"/><Relationship Id="rId2" Target="../media/image1.png" Type="http://schemas.openxmlformats.org/officeDocument/2006/relationships/image"/><Relationship Id="rId20" Target="../media/image42.png" Type="http://schemas.openxmlformats.org/officeDocument/2006/relationships/image"/><Relationship Id="rId21" Target="../media/image43.svg" Type="http://schemas.openxmlformats.org/officeDocument/2006/relationships/image"/><Relationship Id="rId22" Target="../media/image17.png" Type="http://schemas.openxmlformats.org/officeDocument/2006/relationships/image"/><Relationship Id="rId23" Target="../media/image44.png" Type="http://schemas.openxmlformats.org/officeDocument/2006/relationships/image"/><Relationship Id="rId24" Target="../media/image45.svg" Type="http://schemas.openxmlformats.org/officeDocument/2006/relationships/image"/><Relationship Id="rId25" Target="../media/image46.png" Type="http://schemas.openxmlformats.org/officeDocument/2006/relationships/image"/><Relationship Id="rId26" Target="../media/image47.svg" Type="http://schemas.openxmlformats.org/officeDocument/2006/relationships/image"/><Relationship Id="rId27" Target="../media/image8.png" Type="http://schemas.openxmlformats.org/officeDocument/2006/relationships/image"/><Relationship Id="rId28" Target="../media/image9.svg" Type="http://schemas.openxmlformats.org/officeDocument/2006/relationships/image"/><Relationship Id="rId3" Target="../media/image5.pn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 Id="rId7" Target="../media/image29.pn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2" Target="../media/image1.png" Type="http://schemas.openxmlformats.org/officeDocument/2006/relationships/image"/><Relationship Id="rId3" Target="../media/image48.png" Type="http://schemas.openxmlformats.org/officeDocument/2006/relationships/image"/><Relationship Id="rId4" Target="../media/image29.png" Type="http://schemas.openxmlformats.org/officeDocument/2006/relationships/image"/><Relationship Id="rId5" Target="../media/image49.png" Type="http://schemas.openxmlformats.org/officeDocument/2006/relationships/image"/><Relationship Id="rId6" Target="../media/image50.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6.svg" Type="http://schemas.openxmlformats.org/officeDocument/2006/relationships/image"/><Relationship Id="rId11" Target="../media/image57.png" Type="http://schemas.openxmlformats.org/officeDocument/2006/relationships/image"/><Relationship Id="rId12" Target="../media/image58.sv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51.png" Type="http://schemas.openxmlformats.org/officeDocument/2006/relationships/image"/><Relationship Id="rId6" Target="../media/image52.svg" Type="http://schemas.openxmlformats.org/officeDocument/2006/relationships/image"/><Relationship Id="rId7" Target="../media/image53.png" Type="http://schemas.openxmlformats.org/officeDocument/2006/relationships/image"/><Relationship Id="rId8" Target="../media/image54.svg" Type="http://schemas.openxmlformats.org/officeDocument/2006/relationships/image"/><Relationship Id="rId9" Target="../media/image5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59.png" Type="http://schemas.openxmlformats.org/officeDocument/2006/relationships/image"/><Relationship Id="rId9" Target="../media/image6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59.png" Type="http://schemas.openxmlformats.org/officeDocument/2006/relationships/image"/><Relationship Id="rId9" Target="../media/image6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3.png" Type="http://schemas.openxmlformats.org/officeDocument/2006/relationships/image"/><Relationship Id="rId4" Target="../media/image54.svg" Type="http://schemas.openxmlformats.org/officeDocument/2006/relationships/image"/><Relationship Id="rId5" Target="../media/image61.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3.png" Type="http://schemas.openxmlformats.org/officeDocument/2006/relationships/image"/><Relationship Id="rId4" Target="../media/image54.svg" Type="http://schemas.openxmlformats.org/officeDocument/2006/relationships/image"/><Relationship Id="rId5" Target="../media/image62.jpeg" Type="http://schemas.openxmlformats.org/officeDocument/2006/relationships/image"/><Relationship Id="rId6" Target="../media/image63.jpeg" Type="http://schemas.openxmlformats.org/officeDocument/2006/relationships/image"/><Relationship Id="rId7" Target="../media/image64.jpeg" Type="http://schemas.openxmlformats.org/officeDocument/2006/relationships/image"/><Relationship Id="rId8" Target="../media/image65.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6260301" y="2106295"/>
            <a:ext cx="5532992" cy="1730317"/>
          </a:xfrm>
          <a:custGeom>
            <a:avLst/>
            <a:gdLst/>
            <a:ahLst/>
            <a:cxnLst/>
            <a:rect r="r" b="b" t="t" l="l"/>
            <a:pathLst>
              <a:path h="1730317" w="5532992">
                <a:moveTo>
                  <a:pt x="0" y="0"/>
                </a:moveTo>
                <a:lnTo>
                  <a:pt x="5532992" y="0"/>
                </a:lnTo>
                <a:lnTo>
                  <a:pt x="5532992" y="1730318"/>
                </a:lnTo>
                <a:lnTo>
                  <a:pt x="0" y="17303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3457435" y="3927528"/>
            <a:ext cx="11138724" cy="3424383"/>
            <a:chOff x="0" y="0"/>
            <a:chExt cx="14851632" cy="4565844"/>
          </a:xfrm>
        </p:grpSpPr>
        <p:sp>
          <p:nvSpPr>
            <p:cNvPr name="Freeform 5" id="5"/>
            <p:cNvSpPr/>
            <p:nvPr/>
          </p:nvSpPr>
          <p:spPr>
            <a:xfrm flipH="false" flipV="false" rot="10707040">
              <a:off x="254221" y="399122"/>
              <a:ext cx="14546390" cy="3970799"/>
            </a:xfrm>
            <a:custGeom>
              <a:avLst/>
              <a:gdLst/>
              <a:ahLst/>
              <a:cxnLst/>
              <a:rect r="r" b="b" t="t" l="l"/>
              <a:pathLst>
                <a:path h="3970799" w="14546390">
                  <a:moveTo>
                    <a:pt x="0" y="0"/>
                  </a:moveTo>
                  <a:lnTo>
                    <a:pt x="14546390" y="0"/>
                  </a:lnTo>
                  <a:lnTo>
                    <a:pt x="14546390" y="3970799"/>
                  </a:lnTo>
                  <a:lnTo>
                    <a:pt x="0" y="3970799"/>
                  </a:lnTo>
                  <a:lnTo>
                    <a:pt x="0" y="0"/>
                  </a:lnTo>
                  <a:close/>
                </a:path>
              </a:pathLst>
            </a:custGeom>
            <a:blipFill>
              <a:blip r:embed="rId5">
                <a:alphaModFix amt="46000"/>
              </a:blip>
              <a:stretch>
                <a:fillRect l="0" t="0" r="0" b="-28705"/>
              </a:stretch>
            </a:blipFill>
          </p:spPr>
        </p:sp>
        <p:sp>
          <p:nvSpPr>
            <p:cNvPr name="Freeform 6" id="6"/>
            <p:cNvSpPr/>
            <p:nvPr/>
          </p:nvSpPr>
          <p:spPr>
            <a:xfrm flipH="false" flipV="false" rot="10707040">
              <a:off x="51021" y="195922"/>
              <a:ext cx="14546390" cy="3970799"/>
            </a:xfrm>
            <a:custGeom>
              <a:avLst/>
              <a:gdLst/>
              <a:ahLst/>
              <a:cxnLst/>
              <a:rect r="r" b="b" t="t" l="l"/>
              <a:pathLst>
                <a:path h="3970799" w="14546390">
                  <a:moveTo>
                    <a:pt x="0" y="0"/>
                  </a:moveTo>
                  <a:lnTo>
                    <a:pt x="14546390" y="0"/>
                  </a:lnTo>
                  <a:lnTo>
                    <a:pt x="14546390" y="3970799"/>
                  </a:lnTo>
                  <a:lnTo>
                    <a:pt x="0" y="3970799"/>
                  </a:lnTo>
                  <a:lnTo>
                    <a:pt x="0" y="0"/>
                  </a:lnTo>
                  <a:close/>
                </a:path>
              </a:pathLst>
            </a:custGeom>
            <a:blipFill>
              <a:blip r:embed="rId6"/>
              <a:stretch>
                <a:fillRect l="0" t="0" r="0" b="-28705"/>
              </a:stretch>
            </a:blipFill>
          </p:spPr>
        </p:sp>
      </p:grpSp>
      <p:sp>
        <p:nvSpPr>
          <p:cNvPr name="Freeform 7" id="7"/>
          <p:cNvSpPr/>
          <p:nvPr/>
        </p:nvSpPr>
        <p:spPr>
          <a:xfrm flipH="true" flipV="false" rot="-601111">
            <a:off x="14722921" y="1074029"/>
            <a:ext cx="1462193" cy="4104401"/>
          </a:xfrm>
          <a:custGeom>
            <a:avLst/>
            <a:gdLst/>
            <a:ahLst/>
            <a:cxnLst/>
            <a:rect r="r" b="b" t="t" l="l"/>
            <a:pathLst>
              <a:path h="4104401" w="1462193">
                <a:moveTo>
                  <a:pt x="1462193" y="0"/>
                </a:moveTo>
                <a:lnTo>
                  <a:pt x="0" y="0"/>
                </a:lnTo>
                <a:lnTo>
                  <a:pt x="0" y="4104401"/>
                </a:lnTo>
                <a:lnTo>
                  <a:pt x="1462193" y="4104401"/>
                </a:lnTo>
                <a:lnTo>
                  <a:pt x="1462193"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116042">
            <a:off x="3348886" y="4131049"/>
            <a:ext cx="10897794" cy="2501265"/>
          </a:xfrm>
          <a:prstGeom prst="rect">
            <a:avLst/>
          </a:prstGeom>
        </p:spPr>
        <p:txBody>
          <a:bodyPr anchor="t" rtlCol="false" tIns="0" lIns="0" bIns="0" rIns="0">
            <a:spAutoFit/>
          </a:bodyPr>
          <a:lstStyle/>
          <a:p>
            <a:pPr algn="ctr">
              <a:lnSpc>
                <a:spcPts val="20160"/>
              </a:lnSpc>
            </a:pPr>
            <a:r>
              <a:rPr lang="en-US" sz="14400">
                <a:solidFill>
                  <a:srgbClr val="FFFFFF"/>
                </a:solidFill>
                <a:latin typeface="Bobby Jones Condensed Soft"/>
                <a:ea typeface="Bobby Jones Condensed Soft"/>
                <a:cs typeface="Bobby Jones Condensed Soft"/>
                <a:sym typeface="Bobby Jones Condensed Soft"/>
              </a:rPr>
              <a:t>ADVENTURE QUEST</a:t>
            </a:r>
          </a:p>
        </p:txBody>
      </p:sp>
      <p:sp>
        <p:nvSpPr>
          <p:cNvPr name="Freeform 9" id="9"/>
          <p:cNvSpPr/>
          <p:nvPr/>
        </p:nvSpPr>
        <p:spPr>
          <a:xfrm flipH="false" flipV="false" rot="-765709">
            <a:off x="1004149" y="6968703"/>
            <a:ext cx="1651989" cy="2368442"/>
          </a:xfrm>
          <a:custGeom>
            <a:avLst/>
            <a:gdLst/>
            <a:ahLst/>
            <a:cxnLst/>
            <a:rect r="r" b="b" t="t" l="l"/>
            <a:pathLst>
              <a:path h="2368442" w="1651989">
                <a:moveTo>
                  <a:pt x="0" y="0"/>
                </a:moveTo>
                <a:lnTo>
                  <a:pt x="1651989" y="0"/>
                </a:lnTo>
                <a:lnTo>
                  <a:pt x="1651989" y="2368443"/>
                </a:lnTo>
                <a:lnTo>
                  <a:pt x="0" y="236844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5343605" y="8380493"/>
            <a:ext cx="6831416" cy="691912"/>
          </a:xfrm>
          <a:custGeom>
            <a:avLst/>
            <a:gdLst/>
            <a:ahLst/>
            <a:cxnLst/>
            <a:rect r="r" b="b" t="t" l="l"/>
            <a:pathLst>
              <a:path h="691912" w="6831416">
                <a:moveTo>
                  <a:pt x="0" y="0"/>
                </a:moveTo>
                <a:lnTo>
                  <a:pt x="6831415" y="0"/>
                </a:lnTo>
                <a:lnTo>
                  <a:pt x="6831415" y="691912"/>
                </a:lnTo>
                <a:lnTo>
                  <a:pt x="0" y="69191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6686778">
            <a:off x="-21980" y="366555"/>
            <a:ext cx="3704248" cy="3334352"/>
          </a:xfrm>
          <a:custGeom>
            <a:avLst/>
            <a:gdLst/>
            <a:ahLst/>
            <a:cxnLst/>
            <a:rect r="r" b="b" t="t" l="l"/>
            <a:pathLst>
              <a:path h="3334352" w="3704248">
                <a:moveTo>
                  <a:pt x="0" y="0"/>
                </a:moveTo>
                <a:lnTo>
                  <a:pt x="3704247" y="0"/>
                </a:lnTo>
                <a:lnTo>
                  <a:pt x="3704247" y="3334351"/>
                </a:lnTo>
                <a:lnTo>
                  <a:pt x="0" y="3334351"/>
                </a:lnTo>
                <a:lnTo>
                  <a:pt x="0" y="0"/>
                </a:lnTo>
                <a:close/>
              </a:path>
            </a:pathLst>
          </a:custGeom>
          <a:blipFill>
            <a:blip r:embed="rId13">
              <a:extLst>
                <a:ext uri="{96DAC541-7B7A-43D3-8B79-37D633B846F1}">
                  <asvg:svgBlip xmlns:asvg="http://schemas.microsoft.com/office/drawing/2016/SVG/main" r:embed="rId14"/>
                </a:ext>
              </a:extLst>
            </a:blip>
            <a:stretch>
              <a:fillRect l="-43918" t="0" r="0" b="0"/>
            </a:stretch>
          </a:blipFill>
        </p:spPr>
      </p:sp>
      <p:sp>
        <p:nvSpPr>
          <p:cNvPr name="Freeform 12" id="12"/>
          <p:cNvSpPr/>
          <p:nvPr/>
        </p:nvSpPr>
        <p:spPr>
          <a:xfrm flipH="true" flipV="false" rot="-485834">
            <a:off x="14251158" y="7059692"/>
            <a:ext cx="3703317" cy="3333514"/>
          </a:xfrm>
          <a:custGeom>
            <a:avLst/>
            <a:gdLst/>
            <a:ahLst/>
            <a:cxnLst/>
            <a:rect r="r" b="b" t="t" l="l"/>
            <a:pathLst>
              <a:path h="3333514" w="3703317">
                <a:moveTo>
                  <a:pt x="3703317" y="0"/>
                </a:moveTo>
                <a:lnTo>
                  <a:pt x="0" y="0"/>
                </a:lnTo>
                <a:lnTo>
                  <a:pt x="0" y="3333514"/>
                </a:lnTo>
                <a:lnTo>
                  <a:pt x="3703317" y="3333514"/>
                </a:lnTo>
                <a:lnTo>
                  <a:pt x="3703317" y="0"/>
                </a:lnTo>
                <a:close/>
              </a:path>
            </a:pathLst>
          </a:custGeom>
          <a:blipFill>
            <a:blip r:embed="rId13">
              <a:extLst>
                <a:ext uri="{96DAC541-7B7A-43D3-8B79-37D633B846F1}">
                  <asvg:svgBlip xmlns:asvg="http://schemas.microsoft.com/office/drawing/2016/SVG/main" r:embed="rId14"/>
                </a:ext>
              </a:extLst>
            </a:blip>
            <a:stretch>
              <a:fillRect l="-43918" t="0" r="0" b="0"/>
            </a:stretch>
          </a:blipFill>
        </p:spPr>
      </p:sp>
      <p:sp>
        <p:nvSpPr>
          <p:cNvPr name="TextBox 13" id="13"/>
          <p:cNvSpPr txBox="true"/>
          <p:nvPr/>
        </p:nvSpPr>
        <p:spPr>
          <a:xfrm rot="-116042">
            <a:off x="5007828" y="1925765"/>
            <a:ext cx="7974818" cy="1853390"/>
          </a:xfrm>
          <a:prstGeom prst="rect">
            <a:avLst/>
          </a:prstGeom>
        </p:spPr>
        <p:txBody>
          <a:bodyPr anchor="t" rtlCol="false" tIns="0" lIns="0" bIns="0" rIns="0">
            <a:spAutoFit/>
          </a:bodyPr>
          <a:lstStyle/>
          <a:p>
            <a:pPr algn="ctr">
              <a:lnSpc>
                <a:spcPts val="14919"/>
              </a:lnSpc>
            </a:pPr>
            <a:r>
              <a:rPr lang="en-US" sz="10656">
                <a:solidFill>
                  <a:srgbClr val="FFFFFF"/>
                </a:solidFill>
                <a:latin typeface="Bobby Jones Condensed Soft"/>
                <a:ea typeface="Bobby Jones Condensed Soft"/>
                <a:cs typeface="Bobby Jones Condensed Soft"/>
                <a:sym typeface="Bobby Jones Condensed Soft"/>
              </a:rPr>
              <a:t>GROUP 9</a:t>
            </a:r>
          </a:p>
        </p:txBody>
      </p:sp>
      <p:sp>
        <p:nvSpPr>
          <p:cNvPr name="Freeform 14" id="14"/>
          <p:cNvSpPr/>
          <p:nvPr/>
        </p:nvSpPr>
        <p:spPr>
          <a:xfrm flipH="false" flipV="false" rot="-6095148">
            <a:off x="5679736" y="1807817"/>
            <a:ext cx="1006590" cy="1116883"/>
          </a:xfrm>
          <a:custGeom>
            <a:avLst/>
            <a:gdLst/>
            <a:ahLst/>
            <a:cxnLst/>
            <a:rect r="r" b="b" t="t" l="l"/>
            <a:pathLst>
              <a:path h="1116883" w="1006590">
                <a:moveTo>
                  <a:pt x="0" y="0"/>
                </a:moveTo>
                <a:lnTo>
                  <a:pt x="1006591" y="0"/>
                </a:lnTo>
                <a:lnTo>
                  <a:pt x="1006591" y="1116883"/>
                </a:lnTo>
                <a:lnTo>
                  <a:pt x="0" y="111688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5" id="15"/>
          <p:cNvSpPr txBox="true"/>
          <p:nvPr/>
        </p:nvSpPr>
        <p:spPr>
          <a:xfrm rot="-110570">
            <a:off x="4991740" y="7532926"/>
            <a:ext cx="8302988" cy="532257"/>
          </a:xfrm>
          <a:prstGeom prst="rect">
            <a:avLst/>
          </a:prstGeom>
        </p:spPr>
        <p:txBody>
          <a:bodyPr anchor="t" rtlCol="false" tIns="0" lIns="0" bIns="0" rIns="0">
            <a:spAutoFit/>
          </a:bodyPr>
          <a:lstStyle/>
          <a:p>
            <a:pPr algn="ctr">
              <a:lnSpc>
                <a:spcPts val="4223"/>
              </a:lnSpc>
            </a:pPr>
            <a:r>
              <a:rPr lang="en-US" sz="3199">
                <a:solidFill>
                  <a:srgbClr val="FFFFF4"/>
                </a:solidFill>
                <a:latin typeface="Balsamiq Sans"/>
                <a:ea typeface="Balsamiq Sans"/>
                <a:cs typeface="Balsamiq Sans"/>
                <a:sym typeface="Balsamiq Sans"/>
              </a:rPr>
              <a:t>An AI-Assisted Interactive Storytelling Game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96201">
            <a:off x="4533100" y="1705999"/>
            <a:ext cx="9221800" cy="2270868"/>
          </a:xfrm>
          <a:custGeom>
            <a:avLst/>
            <a:gdLst/>
            <a:ahLst/>
            <a:cxnLst/>
            <a:rect r="r" b="b" t="t" l="l"/>
            <a:pathLst>
              <a:path h="2270868" w="9221800">
                <a:moveTo>
                  <a:pt x="0" y="0"/>
                </a:moveTo>
                <a:lnTo>
                  <a:pt x="9221800" y="0"/>
                </a:lnTo>
                <a:lnTo>
                  <a:pt x="9221800" y="2270868"/>
                </a:lnTo>
                <a:lnTo>
                  <a:pt x="0" y="2270868"/>
                </a:lnTo>
                <a:lnTo>
                  <a:pt x="0" y="0"/>
                </a:lnTo>
                <a:close/>
              </a:path>
            </a:pathLst>
          </a:custGeom>
          <a:blipFill>
            <a:blip r:embed="rId3"/>
            <a:stretch>
              <a:fillRect l="0" t="0" r="0" b="0"/>
            </a:stretch>
          </a:blipFill>
        </p:spPr>
      </p:sp>
      <p:sp>
        <p:nvSpPr>
          <p:cNvPr name="Freeform 4" id="4"/>
          <p:cNvSpPr/>
          <p:nvPr/>
        </p:nvSpPr>
        <p:spPr>
          <a:xfrm flipH="false" flipV="false" rot="8814103">
            <a:off x="-1214015" y="1508772"/>
            <a:ext cx="4976879" cy="1058718"/>
          </a:xfrm>
          <a:custGeom>
            <a:avLst/>
            <a:gdLst/>
            <a:ahLst/>
            <a:cxnLst/>
            <a:rect r="r" b="b" t="t" l="l"/>
            <a:pathLst>
              <a:path h="1058718" w="4976879">
                <a:moveTo>
                  <a:pt x="0" y="0"/>
                </a:moveTo>
                <a:lnTo>
                  <a:pt x="4976878" y="0"/>
                </a:lnTo>
                <a:lnTo>
                  <a:pt x="4976878" y="1058718"/>
                </a:lnTo>
                <a:lnTo>
                  <a:pt x="0" y="10587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3004951" y="4633550"/>
            <a:ext cx="12278098" cy="3636739"/>
          </a:xfrm>
          <a:prstGeom prst="rect">
            <a:avLst/>
          </a:prstGeom>
        </p:spPr>
        <p:txBody>
          <a:bodyPr anchor="t" rtlCol="false" tIns="0" lIns="0" bIns="0" rIns="0">
            <a:spAutoFit/>
          </a:bodyPr>
          <a:lstStyle/>
          <a:p>
            <a:pPr algn="l">
              <a:lnSpc>
                <a:spcPts val="4824"/>
              </a:lnSpc>
            </a:pPr>
            <a:r>
              <a:rPr lang="en-US" sz="3446">
                <a:solidFill>
                  <a:srgbClr val="000000"/>
                </a:solidFill>
                <a:latin typeface="Balsamiq Sans"/>
                <a:ea typeface="Balsamiq Sans"/>
                <a:cs typeface="Balsamiq Sans"/>
                <a:sym typeface="Balsamiq Sans"/>
              </a:rPr>
              <a:t>This project shows how factor graphs make game design modular and flexible by separating state (variables) from rules (factors). They simplify mechanics like combat, movement, and treasure collection while keeping the system scalable. In the future, more puzzles, enemies, and interactions can be added easily.</a:t>
            </a:r>
          </a:p>
        </p:txBody>
      </p:sp>
      <p:sp>
        <p:nvSpPr>
          <p:cNvPr name="TextBox 6" id="6"/>
          <p:cNvSpPr txBox="true"/>
          <p:nvPr/>
        </p:nvSpPr>
        <p:spPr>
          <a:xfrm rot="-43923">
            <a:off x="4894013" y="1607407"/>
            <a:ext cx="8229252" cy="1935672"/>
          </a:xfrm>
          <a:prstGeom prst="rect">
            <a:avLst/>
          </a:prstGeom>
        </p:spPr>
        <p:txBody>
          <a:bodyPr anchor="t" rtlCol="false" tIns="0" lIns="0" bIns="0" rIns="0">
            <a:spAutoFit/>
          </a:bodyPr>
          <a:lstStyle/>
          <a:p>
            <a:pPr algn="ctr">
              <a:lnSpc>
                <a:spcPts val="15533"/>
              </a:lnSpc>
            </a:pPr>
            <a:r>
              <a:rPr lang="en-US" sz="11095">
                <a:solidFill>
                  <a:srgbClr val="FFFFFF"/>
                </a:solidFill>
                <a:latin typeface="Bobby Jones Condensed Soft"/>
                <a:ea typeface="Bobby Jones Condensed Soft"/>
                <a:cs typeface="Bobby Jones Condensed Soft"/>
                <a:sym typeface="Bobby Jones Condensed Soft"/>
              </a:rPr>
              <a:t>CONCLUSIONS</a:t>
            </a:r>
          </a:p>
        </p:txBody>
      </p:sp>
      <p:sp>
        <p:nvSpPr>
          <p:cNvPr name="Freeform 7" id="7"/>
          <p:cNvSpPr/>
          <p:nvPr/>
        </p:nvSpPr>
        <p:spPr>
          <a:xfrm flipH="false" flipV="false" rot="-765709">
            <a:off x="15480011" y="853910"/>
            <a:ext cx="1651989" cy="2368442"/>
          </a:xfrm>
          <a:custGeom>
            <a:avLst/>
            <a:gdLst/>
            <a:ahLst/>
            <a:cxnLst/>
            <a:rect r="r" b="b" t="t" l="l"/>
            <a:pathLst>
              <a:path h="2368442" w="1651989">
                <a:moveTo>
                  <a:pt x="0" y="0"/>
                </a:moveTo>
                <a:lnTo>
                  <a:pt x="1651989" y="0"/>
                </a:lnTo>
                <a:lnTo>
                  <a:pt x="1651989" y="2368442"/>
                </a:lnTo>
                <a:lnTo>
                  <a:pt x="0" y="23684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3478680">
            <a:off x="8435816" y="603241"/>
            <a:ext cx="1127279" cy="1250795"/>
          </a:xfrm>
          <a:custGeom>
            <a:avLst/>
            <a:gdLst/>
            <a:ahLst/>
            <a:cxnLst/>
            <a:rect r="r" b="b" t="t" l="l"/>
            <a:pathLst>
              <a:path h="1250795" w="1127279">
                <a:moveTo>
                  <a:pt x="0" y="0"/>
                </a:moveTo>
                <a:lnTo>
                  <a:pt x="1127278" y="0"/>
                </a:lnTo>
                <a:lnTo>
                  <a:pt x="1127278" y="1250795"/>
                </a:lnTo>
                <a:lnTo>
                  <a:pt x="0" y="125079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true" flipV="false" rot="-601111">
            <a:off x="15067360" y="1124593"/>
            <a:ext cx="1462193" cy="4104401"/>
          </a:xfrm>
          <a:custGeom>
            <a:avLst/>
            <a:gdLst/>
            <a:ahLst/>
            <a:cxnLst/>
            <a:rect r="r" b="b" t="t" l="l"/>
            <a:pathLst>
              <a:path h="4104401" w="1462193">
                <a:moveTo>
                  <a:pt x="1462193" y="0"/>
                </a:moveTo>
                <a:lnTo>
                  <a:pt x="0" y="0"/>
                </a:lnTo>
                <a:lnTo>
                  <a:pt x="0" y="4104402"/>
                </a:lnTo>
                <a:lnTo>
                  <a:pt x="1462193" y="4104402"/>
                </a:lnTo>
                <a:lnTo>
                  <a:pt x="1462193"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3353936" y="3495393"/>
            <a:ext cx="11138724" cy="3424383"/>
            <a:chOff x="0" y="0"/>
            <a:chExt cx="14851632" cy="4565844"/>
          </a:xfrm>
        </p:grpSpPr>
        <p:sp>
          <p:nvSpPr>
            <p:cNvPr name="Freeform 5" id="5"/>
            <p:cNvSpPr/>
            <p:nvPr/>
          </p:nvSpPr>
          <p:spPr>
            <a:xfrm flipH="false" flipV="false" rot="10707040">
              <a:off x="254221" y="399122"/>
              <a:ext cx="14546390" cy="3970799"/>
            </a:xfrm>
            <a:custGeom>
              <a:avLst/>
              <a:gdLst/>
              <a:ahLst/>
              <a:cxnLst/>
              <a:rect r="r" b="b" t="t" l="l"/>
              <a:pathLst>
                <a:path h="3970799" w="14546390">
                  <a:moveTo>
                    <a:pt x="0" y="0"/>
                  </a:moveTo>
                  <a:lnTo>
                    <a:pt x="14546390" y="0"/>
                  </a:lnTo>
                  <a:lnTo>
                    <a:pt x="14546390" y="3970799"/>
                  </a:lnTo>
                  <a:lnTo>
                    <a:pt x="0" y="3970799"/>
                  </a:lnTo>
                  <a:lnTo>
                    <a:pt x="0" y="0"/>
                  </a:lnTo>
                  <a:close/>
                </a:path>
              </a:pathLst>
            </a:custGeom>
            <a:blipFill>
              <a:blip r:embed="rId5">
                <a:alphaModFix amt="46000"/>
              </a:blip>
              <a:stretch>
                <a:fillRect l="0" t="0" r="0" b="-28705"/>
              </a:stretch>
            </a:blipFill>
          </p:spPr>
        </p:sp>
        <p:sp>
          <p:nvSpPr>
            <p:cNvPr name="Freeform 6" id="6"/>
            <p:cNvSpPr/>
            <p:nvPr/>
          </p:nvSpPr>
          <p:spPr>
            <a:xfrm flipH="false" flipV="false" rot="10707040">
              <a:off x="51021" y="195922"/>
              <a:ext cx="14546390" cy="3970799"/>
            </a:xfrm>
            <a:custGeom>
              <a:avLst/>
              <a:gdLst/>
              <a:ahLst/>
              <a:cxnLst/>
              <a:rect r="r" b="b" t="t" l="l"/>
              <a:pathLst>
                <a:path h="3970799" w="14546390">
                  <a:moveTo>
                    <a:pt x="0" y="0"/>
                  </a:moveTo>
                  <a:lnTo>
                    <a:pt x="14546390" y="0"/>
                  </a:lnTo>
                  <a:lnTo>
                    <a:pt x="14546390" y="3970799"/>
                  </a:lnTo>
                  <a:lnTo>
                    <a:pt x="0" y="3970799"/>
                  </a:lnTo>
                  <a:lnTo>
                    <a:pt x="0" y="0"/>
                  </a:lnTo>
                  <a:close/>
                </a:path>
              </a:pathLst>
            </a:custGeom>
            <a:blipFill>
              <a:blip r:embed="rId6"/>
              <a:stretch>
                <a:fillRect l="0" t="0" r="0" b="-28705"/>
              </a:stretch>
            </a:blipFill>
          </p:spPr>
        </p:sp>
      </p:grpSp>
      <p:sp>
        <p:nvSpPr>
          <p:cNvPr name="TextBox 7" id="7"/>
          <p:cNvSpPr txBox="true"/>
          <p:nvPr/>
        </p:nvSpPr>
        <p:spPr>
          <a:xfrm rot="-116042">
            <a:off x="3558951" y="3252320"/>
            <a:ext cx="10474127" cy="3363498"/>
          </a:xfrm>
          <a:prstGeom prst="rect">
            <a:avLst/>
          </a:prstGeom>
        </p:spPr>
        <p:txBody>
          <a:bodyPr anchor="t" rtlCol="false" tIns="0" lIns="0" bIns="0" rIns="0">
            <a:spAutoFit/>
          </a:bodyPr>
          <a:lstStyle/>
          <a:p>
            <a:pPr algn="ctr">
              <a:lnSpc>
                <a:spcPts val="27078"/>
              </a:lnSpc>
            </a:pPr>
            <a:r>
              <a:rPr lang="en-US" sz="19341">
                <a:solidFill>
                  <a:srgbClr val="FFFFFF"/>
                </a:solidFill>
                <a:latin typeface="Bobby Jones Condensed Soft"/>
                <a:ea typeface="Bobby Jones Condensed Soft"/>
                <a:cs typeface="Bobby Jones Condensed Soft"/>
                <a:sym typeface="Bobby Jones Condensed Soft"/>
              </a:rPr>
              <a:t>THANK YOU!</a:t>
            </a:r>
          </a:p>
        </p:txBody>
      </p:sp>
      <p:sp>
        <p:nvSpPr>
          <p:cNvPr name="Freeform 8" id="8"/>
          <p:cNvSpPr/>
          <p:nvPr/>
        </p:nvSpPr>
        <p:spPr>
          <a:xfrm flipH="false" flipV="false" rot="-765709">
            <a:off x="1004149" y="6968703"/>
            <a:ext cx="1651989" cy="2368442"/>
          </a:xfrm>
          <a:custGeom>
            <a:avLst/>
            <a:gdLst/>
            <a:ahLst/>
            <a:cxnLst/>
            <a:rect r="r" b="b" t="t" l="l"/>
            <a:pathLst>
              <a:path h="2368442" w="1651989">
                <a:moveTo>
                  <a:pt x="0" y="0"/>
                </a:moveTo>
                <a:lnTo>
                  <a:pt x="1651989" y="0"/>
                </a:lnTo>
                <a:lnTo>
                  <a:pt x="1651989" y="2368443"/>
                </a:lnTo>
                <a:lnTo>
                  <a:pt x="0" y="236844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5507590" y="7047660"/>
            <a:ext cx="6831416" cy="691912"/>
          </a:xfrm>
          <a:custGeom>
            <a:avLst/>
            <a:gdLst/>
            <a:ahLst/>
            <a:cxnLst/>
            <a:rect r="r" b="b" t="t" l="l"/>
            <a:pathLst>
              <a:path h="691912" w="6831416">
                <a:moveTo>
                  <a:pt x="0" y="0"/>
                </a:moveTo>
                <a:lnTo>
                  <a:pt x="6831416" y="0"/>
                </a:lnTo>
                <a:lnTo>
                  <a:pt x="6831416" y="691913"/>
                </a:lnTo>
                <a:lnTo>
                  <a:pt x="0" y="69191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6686778">
            <a:off x="-393182" y="-278948"/>
            <a:ext cx="4720063" cy="4248731"/>
          </a:xfrm>
          <a:custGeom>
            <a:avLst/>
            <a:gdLst/>
            <a:ahLst/>
            <a:cxnLst/>
            <a:rect r="r" b="b" t="t" l="l"/>
            <a:pathLst>
              <a:path h="4248731" w="4720063">
                <a:moveTo>
                  <a:pt x="0" y="0"/>
                </a:moveTo>
                <a:lnTo>
                  <a:pt x="4720064" y="0"/>
                </a:lnTo>
                <a:lnTo>
                  <a:pt x="4720064" y="4248730"/>
                </a:lnTo>
                <a:lnTo>
                  <a:pt x="0" y="4248730"/>
                </a:lnTo>
                <a:lnTo>
                  <a:pt x="0" y="0"/>
                </a:lnTo>
                <a:close/>
              </a:path>
            </a:pathLst>
          </a:custGeom>
          <a:blipFill>
            <a:blip r:embed="rId11">
              <a:extLst>
                <a:ext uri="{96DAC541-7B7A-43D3-8B79-37D633B846F1}">
                  <asvg:svgBlip xmlns:asvg="http://schemas.microsoft.com/office/drawing/2016/SVG/main" r:embed="rId12"/>
                </a:ext>
              </a:extLst>
            </a:blip>
            <a:stretch>
              <a:fillRect l="-43918" t="0" r="0" b="0"/>
            </a:stretch>
          </a:blipFill>
        </p:spPr>
      </p:sp>
      <p:sp>
        <p:nvSpPr>
          <p:cNvPr name="Freeform 11" id="11"/>
          <p:cNvSpPr/>
          <p:nvPr/>
        </p:nvSpPr>
        <p:spPr>
          <a:xfrm flipH="true" flipV="false" rot="-485834">
            <a:off x="13569319" y="6317214"/>
            <a:ext cx="4458276" cy="4013085"/>
          </a:xfrm>
          <a:custGeom>
            <a:avLst/>
            <a:gdLst/>
            <a:ahLst/>
            <a:cxnLst/>
            <a:rect r="r" b="b" t="t" l="l"/>
            <a:pathLst>
              <a:path h="4013085" w="4458276">
                <a:moveTo>
                  <a:pt x="4458276" y="0"/>
                </a:moveTo>
                <a:lnTo>
                  <a:pt x="0" y="0"/>
                </a:lnTo>
                <a:lnTo>
                  <a:pt x="0" y="4013085"/>
                </a:lnTo>
                <a:lnTo>
                  <a:pt x="4458276" y="4013085"/>
                </a:lnTo>
                <a:lnTo>
                  <a:pt x="4458276" y="0"/>
                </a:lnTo>
                <a:close/>
              </a:path>
            </a:pathLst>
          </a:custGeom>
          <a:blipFill>
            <a:blip r:embed="rId11">
              <a:extLst>
                <a:ext uri="{96DAC541-7B7A-43D3-8B79-37D633B846F1}">
                  <asvg:svgBlip xmlns:asvg="http://schemas.microsoft.com/office/drawing/2016/SVG/main" r:embed="rId12"/>
                </a:ext>
              </a:extLst>
            </a:blip>
            <a:stretch>
              <a:fillRect l="-43918" t="0" r="0" b="0"/>
            </a:stretch>
          </a:blipFill>
        </p:spPr>
      </p:sp>
      <p:sp>
        <p:nvSpPr>
          <p:cNvPr name="Freeform 12" id="12"/>
          <p:cNvSpPr/>
          <p:nvPr/>
        </p:nvSpPr>
        <p:spPr>
          <a:xfrm flipH="false" flipV="false" rot="-3702674">
            <a:off x="8369371" y="1881961"/>
            <a:ext cx="1549257" cy="1719009"/>
          </a:xfrm>
          <a:custGeom>
            <a:avLst/>
            <a:gdLst/>
            <a:ahLst/>
            <a:cxnLst/>
            <a:rect r="r" b="b" t="t" l="l"/>
            <a:pathLst>
              <a:path h="1719009" w="1549257">
                <a:moveTo>
                  <a:pt x="0" y="0"/>
                </a:moveTo>
                <a:lnTo>
                  <a:pt x="1549258" y="0"/>
                </a:lnTo>
                <a:lnTo>
                  <a:pt x="1549258" y="1719010"/>
                </a:lnTo>
                <a:lnTo>
                  <a:pt x="0" y="171901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4711963" y="1225403"/>
            <a:ext cx="8790295" cy="2417131"/>
          </a:xfrm>
          <a:custGeom>
            <a:avLst/>
            <a:gdLst/>
            <a:ahLst/>
            <a:cxnLst/>
            <a:rect r="r" b="b" t="t" l="l"/>
            <a:pathLst>
              <a:path h="2417131" w="8790295">
                <a:moveTo>
                  <a:pt x="0" y="0"/>
                </a:moveTo>
                <a:lnTo>
                  <a:pt x="8790294" y="0"/>
                </a:lnTo>
                <a:lnTo>
                  <a:pt x="8790294" y="2417131"/>
                </a:lnTo>
                <a:lnTo>
                  <a:pt x="0" y="2417131"/>
                </a:lnTo>
                <a:lnTo>
                  <a:pt x="0" y="0"/>
                </a:lnTo>
                <a:close/>
              </a:path>
            </a:pathLst>
          </a:custGeom>
          <a:blipFill>
            <a:blip r:embed="rId3"/>
            <a:stretch>
              <a:fillRect l="0" t="0" r="0" b="-10554"/>
            </a:stretch>
          </a:blipFill>
        </p:spPr>
      </p:sp>
      <p:sp>
        <p:nvSpPr>
          <p:cNvPr name="TextBox 4" id="4"/>
          <p:cNvSpPr txBox="true"/>
          <p:nvPr/>
        </p:nvSpPr>
        <p:spPr>
          <a:xfrm rot="0">
            <a:off x="5064467" y="1425428"/>
            <a:ext cx="8085287" cy="2041749"/>
          </a:xfrm>
          <a:prstGeom prst="rect">
            <a:avLst/>
          </a:prstGeom>
        </p:spPr>
        <p:txBody>
          <a:bodyPr anchor="t" rtlCol="false" tIns="0" lIns="0" bIns="0" rIns="0">
            <a:spAutoFit/>
          </a:bodyPr>
          <a:lstStyle/>
          <a:p>
            <a:pPr algn="ctr" marL="0" indent="0" lvl="0">
              <a:lnSpc>
                <a:spcPts val="15243"/>
              </a:lnSpc>
              <a:spcBef>
                <a:spcPct val="0"/>
              </a:spcBef>
            </a:pPr>
            <a:r>
              <a:rPr lang="en-US" sz="14799">
                <a:solidFill>
                  <a:srgbClr val="FFFFFF"/>
                </a:solidFill>
                <a:latin typeface="Bobby Jones Condensed Soft"/>
                <a:ea typeface="Bobby Jones Condensed Soft"/>
                <a:cs typeface="Bobby Jones Condensed Soft"/>
                <a:sym typeface="Bobby Jones Condensed Soft"/>
              </a:rPr>
              <a:t>Members</a:t>
            </a:r>
          </a:p>
        </p:txBody>
      </p:sp>
      <p:grpSp>
        <p:nvGrpSpPr>
          <p:cNvPr name="Group 5" id="5"/>
          <p:cNvGrpSpPr/>
          <p:nvPr/>
        </p:nvGrpSpPr>
        <p:grpSpPr>
          <a:xfrm rot="0">
            <a:off x="972578" y="3881806"/>
            <a:ext cx="8115300" cy="2792571"/>
            <a:chOff x="0" y="0"/>
            <a:chExt cx="2137363" cy="735492"/>
          </a:xfrm>
        </p:grpSpPr>
        <p:sp>
          <p:nvSpPr>
            <p:cNvPr name="Freeform 6" id="6"/>
            <p:cNvSpPr/>
            <p:nvPr/>
          </p:nvSpPr>
          <p:spPr>
            <a:xfrm flipH="false" flipV="false" rot="0">
              <a:off x="0" y="0"/>
              <a:ext cx="2137363" cy="735492"/>
            </a:xfrm>
            <a:custGeom>
              <a:avLst/>
              <a:gdLst/>
              <a:ahLst/>
              <a:cxnLst/>
              <a:rect r="r" b="b" t="t" l="l"/>
              <a:pathLst>
                <a:path h="735492" w="2137363">
                  <a:moveTo>
                    <a:pt x="48654" y="0"/>
                  </a:moveTo>
                  <a:lnTo>
                    <a:pt x="2088710" y="0"/>
                  </a:lnTo>
                  <a:cubicBezTo>
                    <a:pt x="2115580" y="0"/>
                    <a:pt x="2137363" y="21783"/>
                    <a:pt x="2137363" y="48654"/>
                  </a:cubicBezTo>
                  <a:lnTo>
                    <a:pt x="2137363" y="686839"/>
                  </a:lnTo>
                  <a:cubicBezTo>
                    <a:pt x="2137363" y="713709"/>
                    <a:pt x="2115580" y="735492"/>
                    <a:pt x="2088710" y="735492"/>
                  </a:cubicBezTo>
                  <a:lnTo>
                    <a:pt x="48654" y="735492"/>
                  </a:lnTo>
                  <a:cubicBezTo>
                    <a:pt x="21783" y="735492"/>
                    <a:pt x="0" y="713709"/>
                    <a:pt x="0" y="686839"/>
                  </a:cubicBezTo>
                  <a:lnTo>
                    <a:pt x="0" y="48654"/>
                  </a:lnTo>
                  <a:cubicBezTo>
                    <a:pt x="0" y="21783"/>
                    <a:pt x="21783" y="0"/>
                    <a:pt x="48654" y="0"/>
                  </a:cubicBezTo>
                  <a:close/>
                </a:path>
              </a:pathLst>
            </a:custGeom>
            <a:solidFill>
              <a:srgbClr val="145C60"/>
            </a:solidFill>
          </p:spPr>
        </p:sp>
        <p:sp>
          <p:nvSpPr>
            <p:cNvPr name="TextBox 7" id="7"/>
            <p:cNvSpPr txBox="true"/>
            <p:nvPr/>
          </p:nvSpPr>
          <p:spPr>
            <a:xfrm>
              <a:off x="0" y="-38100"/>
              <a:ext cx="2137363" cy="773592"/>
            </a:xfrm>
            <a:prstGeom prst="rect">
              <a:avLst/>
            </a:prstGeom>
          </p:spPr>
          <p:txBody>
            <a:bodyPr anchor="ctr" rtlCol="false" tIns="50800" lIns="50800" bIns="50800" rIns="50800"/>
            <a:lstStyle/>
            <a:p>
              <a:pPr algn="ctr">
                <a:lnSpc>
                  <a:spcPts val="3488"/>
                </a:lnSpc>
              </a:pPr>
            </a:p>
          </p:txBody>
        </p:sp>
      </p:grpSp>
      <p:sp>
        <p:nvSpPr>
          <p:cNvPr name="TextBox 8" id="8"/>
          <p:cNvSpPr txBox="true"/>
          <p:nvPr/>
        </p:nvSpPr>
        <p:spPr>
          <a:xfrm rot="0">
            <a:off x="1943864" y="4439892"/>
            <a:ext cx="5996448" cy="838200"/>
          </a:xfrm>
          <a:prstGeom prst="rect">
            <a:avLst/>
          </a:prstGeom>
        </p:spPr>
        <p:txBody>
          <a:bodyPr anchor="t" rtlCol="false" tIns="0" lIns="0" bIns="0" rIns="0">
            <a:spAutoFit/>
          </a:bodyPr>
          <a:lstStyle/>
          <a:p>
            <a:pPr algn="ctr" marL="0" indent="0" lvl="0">
              <a:lnSpc>
                <a:spcPts val="6599"/>
              </a:lnSpc>
              <a:spcBef>
                <a:spcPct val="0"/>
              </a:spcBef>
            </a:pPr>
            <a:r>
              <a:rPr lang="en-US" sz="5499">
                <a:solidFill>
                  <a:srgbClr val="FFFFF4"/>
                </a:solidFill>
                <a:latin typeface="Bobby Jones Condensed Soft"/>
                <a:ea typeface="Bobby Jones Condensed Soft"/>
                <a:cs typeface="Bobby Jones Condensed Soft"/>
                <a:sym typeface="Bobby Jones Condensed Soft"/>
              </a:rPr>
              <a:t>MAISHA RAHMAN</a:t>
            </a:r>
          </a:p>
        </p:txBody>
      </p:sp>
      <p:grpSp>
        <p:nvGrpSpPr>
          <p:cNvPr name="Group 9" id="9"/>
          <p:cNvGrpSpPr/>
          <p:nvPr/>
        </p:nvGrpSpPr>
        <p:grpSpPr>
          <a:xfrm rot="0">
            <a:off x="9180890" y="3913047"/>
            <a:ext cx="8115300" cy="2792571"/>
            <a:chOff x="0" y="0"/>
            <a:chExt cx="2137363" cy="735492"/>
          </a:xfrm>
        </p:grpSpPr>
        <p:sp>
          <p:nvSpPr>
            <p:cNvPr name="Freeform 10" id="10"/>
            <p:cNvSpPr/>
            <p:nvPr/>
          </p:nvSpPr>
          <p:spPr>
            <a:xfrm flipH="false" flipV="false" rot="0">
              <a:off x="0" y="0"/>
              <a:ext cx="2137363" cy="735492"/>
            </a:xfrm>
            <a:custGeom>
              <a:avLst/>
              <a:gdLst/>
              <a:ahLst/>
              <a:cxnLst/>
              <a:rect r="r" b="b" t="t" l="l"/>
              <a:pathLst>
                <a:path h="735492" w="2137363">
                  <a:moveTo>
                    <a:pt x="48654" y="0"/>
                  </a:moveTo>
                  <a:lnTo>
                    <a:pt x="2088710" y="0"/>
                  </a:lnTo>
                  <a:cubicBezTo>
                    <a:pt x="2115580" y="0"/>
                    <a:pt x="2137363" y="21783"/>
                    <a:pt x="2137363" y="48654"/>
                  </a:cubicBezTo>
                  <a:lnTo>
                    <a:pt x="2137363" y="686839"/>
                  </a:lnTo>
                  <a:cubicBezTo>
                    <a:pt x="2137363" y="713709"/>
                    <a:pt x="2115580" y="735492"/>
                    <a:pt x="2088710" y="735492"/>
                  </a:cubicBezTo>
                  <a:lnTo>
                    <a:pt x="48654" y="735492"/>
                  </a:lnTo>
                  <a:cubicBezTo>
                    <a:pt x="21783" y="735492"/>
                    <a:pt x="0" y="713709"/>
                    <a:pt x="0" y="686839"/>
                  </a:cubicBezTo>
                  <a:lnTo>
                    <a:pt x="0" y="48654"/>
                  </a:lnTo>
                  <a:cubicBezTo>
                    <a:pt x="0" y="21783"/>
                    <a:pt x="21783" y="0"/>
                    <a:pt x="48654" y="0"/>
                  </a:cubicBezTo>
                  <a:close/>
                </a:path>
              </a:pathLst>
            </a:custGeom>
            <a:solidFill>
              <a:srgbClr val="145C60"/>
            </a:solidFill>
          </p:spPr>
        </p:sp>
        <p:sp>
          <p:nvSpPr>
            <p:cNvPr name="TextBox 11" id="11"/>
            <p:cNvSpPr txBox="true"/>
            <p:nvPr/>
          </p:nvSpPr>
          <p:spPr>
            <a:xfrm>
              <a:off x="0" y="-38100"/>
              <a:ext cx="2137363" cy="773592"/>
            </a:xfrm>
            <a:prstGeom prst="rect">
              <a:avLst/>
            </a:prstGeom>
          </p:spPr>
          <p:txBody>
            <a:bodyPr anchor="ctr" rtlCol="false" tIns="50800" lIns="50800" bIns="50800" rIns="50800"/>
            <a:lstStyle/>
            <a:p>
              <a:pPr algn="ctr">
                <a:lnSpc>
                  <a:spcPts val="3488"/>
                </a:lnSpc>
              </a:pPr>
            </a:p>
          </p:txBody>
        </p:sp>
      </p:grpSp>
      <p:grpSp>
        <p:nvGrpSpPr>
          <p:cNvPr name="Group 12" id="12"/>
          <p:cNvGrpSpPr/>
          <p:nvPr/>
        </p:nvGrpSpPr>
        <p:grpSpPr>
          <a:xfrm rot="0">
            <a:off x="9200122" y="6768099"/>
            <a:ext cx="8115300" cy="2792571"/>
            <a:chOff x="0" y="0"/>
            <a:chExt cx="2137363" cy="735492"/>
          </a:xfrm>
        </p:grpSpPr>
        <p:sp>
          <p:nvSpPr>
            <p:cNvPr name="Freeform 13" id="13"/>
            <p:cNvSpPr/>
            <p:nvPr/>
          </p:nvSpPr>
          <p:spPr>
            <a:xfrm flipH="false" flipV="false" rot="0">
              <a:off x="0" y="0"/>
              <a:ext cx="2137363" cy="735492"/>
            </a:xfrm>
            <a:custGeom>
              <a:avLst/>
              <a:gdLst/>
              <a:ahLst/>
              <a:cxnLst/>
              <a:rect r="r" b="b" t="t" l="l"/>
              <a:pathLst>
                <a:path h="735492" w="2137363">
                  <a:moveTo>
                    <a:pt x="48654" y="0"/>
                  </a:moveTo>
                  <a:lnTo>
                    <a:pt x="2088710" y="0"/>
                  </a:lnTo>
                  <a:cubicBezTo>
                    <a:pt x="2115580" y="0"/>
                    <a:pt x="2137363" y="21783"/>
                    <a:pt x="2137363" y="48654"/>
                  </a:cubicBezTo>
                  <a:lnTo>
                    <a:pt x="2137363" y="686839"/>
                  </a:lnTo>
                  <a:cubicBezTo>
                    <a:pt x="2137363" y="713709"/>
                    <a:pt x="2115580" y="735492"/>
                    <a:pt x="2088710" y="735492"/>
                  </a:cubicBezTo>
                  <a:lnTo>
                    <a:pt x="48654" y="735492"/>
                  </a:lnTo>
                  <a:cubicBezTo>
                    <a:pt x="21783" y="735492"/>
                    <a:pt x="0" y="713709"/>
                    <a:pt x="0" y="686839"/>
                  </a:cubicBezTo>
                  <a:lnTo>
                    <a:pt x="0" y="48654"/>
                  </a:lnTo>
                  <a:cubicBezTo>
                    <a:pt x="0" y="21783"/>
                    <a:pt x="21783" y="0"/>
                    <a:pt x="48654" y="0"/>
                  </a:cubicBezTo>
                  <a:close/>
                </a:path>
              </a:pathLst>
            </a:custGeom>
            <a:solidFill>
              <a:srgbClr val="145C60"/>
            </a:solidFill>
          </p:spPr>
        </p:sp>
        <p:sp>
          <p:nvSpPr>
            <p:cNvPr name="TextBox 14" id="14"/>
            <p:cNvSpPr txBox="true"/>
            <p:nvPr/>
          </p:nvSpPr>
          <p:spPr>
            <a:xfrm>
              <a:off x="0" y="-38100"/>
              <a:ext cx="2137363" cy="773592"/>
            </a:xfrm>
            <a:prstGeom prst="rect">
              <a:avLst/>
            </a:prstGeom>
          </p:spPr>
          <p:txBody>
            <a:bodyPr anchor="ctr" rtlCol="false" tIns="50800" lIns="50800" bIns="50800" rIns="50800"/>
            <a:lstStyle/>
            <a:p>
              <a:pPr algn="ctr">
                <a:lnSpc>
                  <a:spcPts val="3488"/>
                </a:lnSpc>
              </a:pPr>
            </a:p>
          </p:txBody>
        </p:sp>
      </p:grpSp>
      <p:sp>
        <p:nvSpPr>
          <p:cNvPr name="TextBox 15" id="15"/>
          <p:cNvSpPr txBox="true"/>
          <p:nvPr/>
        </p:nvSpPr>
        <p:spPr>
          <a:xfrm rot="0">
            <a:off x="10383282" y="4452083"/>
            <a:ext cx="5996448" cy="857250"/>
          </a:xfrm>
          <a:prstGeom prst="rect">
            <a:avLst/>
          </a:prstGeom>
        </p:spPr>
        <p:txBody>
          <a:bodyPr anchor="t" rtlCol="false" tIns="0" lIns="0" bIns="0" rIns="0">
            <a:spAutoFit/>
          </a:bodyPr>
          <a:lstStyle/>
          <a:p>
            <a:pPr algn="ctr" marL="0" indent="0" lvl="0">
              <a:lnSpc>
                <a:spcPts val="6600"/>
              </a:lnSpc>
              <a:spcBef>
                <a:spcPct val="0"/>
              </a:spcBef>
            </a:pPr>
            <a:r>
              <a:rPr lang="en-US" sz="5500">
                <a:solidFill>
                  <a:srgbClr val="FFFFF4"/>
                </a:solidFill>
                <a:latin typeface="Bobby Jones Condensed Soft"/>
                <a:ea typeface="Bobby Jones Condensed Soft"/>
                <a:cs typeface="Bobby Jones Condensed Soft"/>
                <a:sym typeface="Bobby Jones Condensed Soft"/>
              </a:rPr>
              <a:t>RUHAMA RAHMAN</a:t>
            </a:r>
          </a:p>
        </p:txBody>
      </p:sp>
      <p:grpSp>
        <p:nvGrpSpPr>
          <p:cNvPr name="Group 16" id="16"/>
          <p:cNvGrpSpPr/>
          <p:nvPr/>
        </p:nvGrpSpPr>
        <p:grpSpPr>
          <a:xfrm rot="0">
            <a:off x="991810" y="6736859"/>
            <a:ext cx="8115300" cy="2792571"/>
            <a:chOff x="0" y="0"/>
            <a:chExt cx="2137363" cy="735492"/>
          </a:xfrm>
        </p:grpSpPr>
        <p:sp>
          <p:nvSpPr>
            <p:cNvPr name="Freeform 17" id="17"/>
            <p:cNvSpPr/>
            <p:nvPr/>
          </p:nvSpPr>
          <p:spPr>
            <a:xfrm flipH="false" flipV="false" rot="0">
              <a:off x="0" y="0"/>
              <a:ext cx="2137363" cy="735492"/>
            </a:xfrm>
            <a:custGeom>
              <a:avLst/>
              <a:gdLst/>
              <a:ahLst/>
              <a:cxnLst/>
              <a:rect r="r" b="b" t="t" l="l"/>
              <a:pathLst>
                <a:path h="735492" w="2137363">
                  <a:moveTo>
                    <a:pt x="48654" y="0"/>
                  </a:moveTo>
                  <a:lnTo>
                    <a:pt x="2088710" y="0"/>
                  </a:lnTo>
                  <a:cubicBezTo>
                    <a:pt x="2115580" y="0"/>
                    <a:pt x="2137363" y="21783"/>
                    <a:pt x="2137363" y="48654"/>
                  </a:cubicBezTo>
                  <a:lnTo>
                    <a:pt x="2137363" y="686839"/>
                  </a:lnTo>
                  <a:cubicBezTo>
                    <a:pt x="2137363" y="713709"/>
                    <a:pt x="2115580" y="735492"/>
                    <a:pt x="2088710" y="735492"/>
                  </a:cubicBezTo>
                  <a:lnTo>
                    <a:pt x="48654" y="735492"/>
                  </a:lnTo>
                  <a:cubicBezTo>
                    <a:pt x="21783" y="735492"/>
                    <a:pt x="0" y="713709"/>
                    <a:pt x="0" y="686839"/>
                  </a:cubicBezTo>
                  <a:lnTo>
                    <a:pt x="0" y="48654"/>
                  </a:lnTo>
                  <a:cubicBezTo>
                    <a:pt x="0" y="21783"/>
                    <a:pt x="21783" y="0"/>
                    <a:pt x="48654" y="0"/>
                  </a:cubicBezTo>
                  <a:close/>
                </a:path>
              </a:pathLst>
            </a:custGeom>
            <a:solidFill>
              <a:srgbClr val="145C60"/>
            </a:solidFill>
          </p:spPr>
        </p:sp>
        <p:sp>
          <p:nvSpPr>
            <p:cNvPr name="TextBox 18" id="18"/>
            <p:cNvSpPr txBox="true"/>
            <p:nvPr/>
          </p:nvSpPr>
          <p:spPr>
            <a:xfrm>
              <a:off x="0" y="-38100"/>
              <a:ext cx="2137363" cy="773592"/>
            </a:xfrm>
            <a:prstGeom prst="rect">
              <a:avLst/>
            </a:prstGeom>
          </p:spPr>
          <p:txBody>
            <a:bodyPr anchor="ctr" rtlCol="false" tIns="50800" lIns="50800" bIns="50800" rIns="50800"/>
            <a:lstStyle/>
            <a:p>
              <a:pPr algn="ctr">
                <a:lnSpc>
                  <a:spcPts val="3488"/>
                </a:lnSpc>
              </a:pPr>
            </a:p>
          </p:txBody>
        </p:sp>
      </p:grpSp>
      <p:sp>
        <p:nvSpPr>
          <p:cNvPr name="TextBox 19" id="19"/>
          <p:cNvSpPr txBox="true"/>
          <p:nvPr/>
        </p:nvSpPr>
        <p:spPr>
          <a:xfrm rot="0">
            <a:off x="1943864" y="7447345"/>
            <a:ext cx="5996448" cy="838200"/>
          </a:xfrm>
          <a:prstGeom prst="rect">
            <a:avLst/>
          </a:prstGeom>
        </p:spPr>
        <p:txBody>
          <a:bodyPr anchor="t" rtlCol="false" tIns="0" lIns="0" bIns="0" rIns="0">
            <a:spAutoFit/>
          </a:bodyPr>
          <a:lstStyle/>
          <a:p>
            <a:pPr algn="ctr" marL="0" indent="0" lvl="0">
              <a:lnSpc>
                <a:spcPts val="6599"/>
              </a:lnSpc>
              <a:spcBef>
                <a:spcPct val="0"/>
              </a:spcBef>
            </a:pPr>
            <a:r>
              <a:rPr lang="en-US" sz="5499">
                <a:solidFill>
                  <a:srgbClr val="FFFFF4"/>
                </a:solidFill>
                <a:latin typeface="Bobby Jones Condensed Soft"/>
                <a:ea typeface="Bobby Jones Condensed Soft"/>
                <a:cs typeface="Bobby Jones Condensed Soft"/>
                <a:sym typeface="Bobby Jones Condensed Soft"/>
              </a:rPr>
              <a:t>MOHONA HAQUE</a:t>
            </a:r>
          </a:p>
        </p:txBody>
      </p:sp>
      <p:sp>
        <p:nvSpPr>
          <p:cNvPr name="TextBox 20" id="20"/>
          <p:cNvSpPr txBox="true"/>
          <p:nvPr/>
        </p:nvSpPr>
        <p:spPr>
          <a:xfrm rot="0">
            <a:off x="10632231" y="7379228"/>
            <a:ext cx="5996448" cy="857250"/>
          </a:xfrm>
          <a:prstGeom prst="rect">
            <a:avLst/>
          </a:prstGeom>
        </p:spPr>
        <p:txBody>
          <a:bodyPr anchor="t" rtlCol="false" tIns="0" lIns="0" bIns="0" rIns="0">
            <a:spAutoFit/>
          </a:bodyPr>
          <a:lstStyle/>
          <a:p>
            <a:pPr algn="ctr" marL="0" indent="0" lvl="0">
              <a:lnSpc>
                <a:spcPts val="6600"/>
              </a:lnSpc>
              <a:spcBef>
                <a:spcPct val="0"/>
              </a:spcBef>
            </a:pPr>
            <a:r>
              <a:rPr lang="en-US" sz="5500">
                <a:solidFill>
                  <a:srgbClr val="FFFFF4"/>
                </a:solidFill>
                <a:latin typeface="Bobby Jones Condensed Soft"/>
                <a:ea typeface="Bobby Jones Condensed Soft"/>
                <a:cs typeface="Bobby Jones Condensed Soft"/>
                <a:sym typeface="Bobby Jones Condensed Soft"/>
              </a:rPr>
              <a:t>SHEIK MEHEDI </a:t>
            </a:r>
          </a:p>
        </p:txBody>
      </p:sp>
      <p:sp>
        <p:nvSpPr>
          <p:cNvPr name="Freeform 21" id="21"/>
          <p:cNvSpPr/>
          <p:nvPr/>
        </p:nvSpPr>
        <p:spPr>
          <a:xfrm flipH="false" flipV="false" rot="0">
            <a:off x="1242302" y="686636"/>
            <a:ext cx="1518621" cy="1907217"/>
          </a:xfrm>
          <a:custGeom>
            <a:avLst/>
            <a:gdLst/>
            <a:ahLst/>
            <a:cxnLst/>
            <a:rect r="r" b="b" t="t" l="l"/>
            <a:pathLst>
              <a:path h="1907217" w="1518621">
                <a:moveTo>
                  <a:pt x="0" y="0"/>
                </a:moveTo>
                <a:lnTo>
                  <a:pt x="1518621" y="0"/>
                </a:lnTo>
                <a:lnTo>
                  <a:pt x="1518621" y="1907217"/>
                </a:lnTo>
                <a:lnTo>
                  <a:pt x="0" y="19072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6949868">
            <a:off x="4727068" y="1234642"/>
            <a:ext cx="1371562" cy="1438073"/>
          </a:xfrm>
          <a:custGeom>
            <a:avLst/>
            <a:gdLst/>
            <a:ahLst/>
            <a:cxnLst/>
            <a:rect r="r" b="b" t="t" l="l"/>
            <a:pathLst>
              <a:path h="1438073" w="1371562">
                <a:moveTo>
                  <a:pt x="0" y="0"/>
                </a:moveTo>
                <a:lnTo>
                  <a:pt x="1371563" y="0"/>
                </a:lnTo>
                <a:lnTo>
                  <a:pt x="1371563" y="1438073"/>
                </a:lnTo>
                <a:lnTo>
                  <a:pt x="0" y="14380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3" id="23"/>
          <p:cNvSpPr/>
          <p:nvPr/>
        </p:nvSpPr>
        <p:spPr>
          <a:xfrm flipH="false" flipV="false" rot="369873">
            <a:off x="3151593" y="5481936"/>
            <a:ext cx="3825747" cy="542561"/>
          </a:xfrm>
          <a:custGeom>
            <a:avLst/>
            <a:gdLst/>
            <a:ahLst/>
            <a:cxnLst/>
            <a:rect r="r" b="b" t="t" l="l"/>
            <a:pathLst>
              <a:path h="542561" w="3825747">
                <a:moveTo>
                  <a:pt x="0" y="0"/>
                </a:moveTo>
                <a:lnTo>
                  <a:pt x="3825747" y="0"/>
                </a:lnTo>
                <a:lnTo>
                  <a:pt x="3825747" y="542561"/>
                </a:lnTo>
                <a:lnTo>
                  <a:pt x="0" y="54256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4" id="24"/>
          <p:cNvSpPr/>
          <p:nvPr/>
        </p:nvSpPr>
        <p:spPr>
          <a:xfrm flipH="false" flipV="false" rot="369873">
            <a:off x="3245253" y="8440322"/>
            <a:ext cx="3825747" cy="542561"/>
          </a:xfrm>
          <a:custGeom>
            <a:avLst/>
            <a:gdLst/>
            <a:ahLst/>
            <a:cxnLst/>
            <a:rect r="r" b="b" t="t" l="l"/>
            <a:pathLst>
              <a:path h="542561" w="3825747">
                <a:moveTo>
                  <a:pt x="0" y="0"/>
                </a:moveTo>
                <a:lnTo>
                  <a:pt x="3825747" y="0"/>
                </a:lnTo>
                <a:lnTo>
                  <a:pt x="3825747" y="542560"/>
                </a:lnTo>
                <a:lnTo>
                  <a:pt x="0" y="54256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5" id="25"/>
          <p:cNvSpPr/>
          <p:nvPr/>
        </p:nvSpPr>
        <p:spPr>
          <a:xfrm flipH="false" flipV="false" rot="369873">
            <a:off x="11468632" y="5481936"/>
            <a:ext cx="3825747" cy="542561"/>
          </a:xfrm>
          <a:custGeom>
            <a:avLst/>
            <a:gdLst/>
            <a:ahLst/>
            <a:cxnLst/>
            <a:rect r="r" b="b" t="t" l="l"/>
            <a:pathLst>
              <a:path h="542561" w="3825747">
                <a:moveTo>
                  <a:pt x="0" y="0"/>
                </a:moveTo>
                <a:lnTo>
                  <a:pt x="3825747" y="0"/>
                </a:lnTo>
                <a:lnTo>
                  <a:pt x="3825747" y="542561"/>
                </a:lnTo>
                <a:lnTo>
                  <a:pt x="0" y="54256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6" id="26"/>
          <p:cNvSpPr/>
          <p:nvPr/>
        </p:nvSpPr>
        <p:spPr>
          <a:xfrm flipH="false" flipV="false" rot="369873">
            <a:off x="11717582" y="8336989"/>
            <a:ext cx="3825747" cy="542561"/>
          </a:xfrm>
          <a:custGeom>
            <a:avLst/>
            <a:gdLst/>
            <a:ahLst/>
            <a:cxnLst/>
            <a:rect r="r" b="b" t="t" l="l"/>
            <a:pathLst>
              <a:path h="542561" w="3825747">
                <a:moveTo>
                  <a:pt x="0" y="0"/>
                </a:moveTo>
                <a:lnTo>
                  <a:pt x="3825747" y="0"/>
                </a:lnTo>
                <a:lnTo>
                  <a:pt x="3825747" y="542560"/>
                </a:lnTo>
                <a:lnTo>
                  <a:pt x="0" y="54256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763236">
            <a:off x="11738413" y="838035"/>
            <a:ext cx="1157792" cy="1284651"/>
          </a:xfrm>
          <a:custGeom>
            <a:avLst/>
            <a:gdLst/>
            <a:ahLst/>
            <a:cxnLst/>
            <a:rect r="r" b="b" t="t" l="l"/>
            <a:pathLst>
              <a:path h="1284651" w="1157792">
                <a:moveTo>
                  <a:pt x="0" y="0"/>
                </a:moveTo>
                <a:lnTo>
                  <a:pt x="1157792" y="0"/>
                </a:lnTo>
                <a:lnTo>
                  <a:pt x="1157792" y="1284651"/>
                </a:lnTo>
                <a:lnTo>
                  <a:pt x="0" y="128465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8" id="28"/>
          <p:cNvSpPr/>
          <p:nvPr/>
        </p:nvSpPr>
        <p:spPr>
          <a:xfrm flipH="true" flipV="false" rot="-485834">
            <a:off x="14571246" y="-85203"/>
            <a:ext cx="4114866" cy="3703966"/>
          </a:xfrm>
          <a:custGeom>
            <a:avLst/>
            <a:gdLst/>
            <a:ahLst/>
            <a:cxnLst/>
            <a:rect r="r" b="b" t="t" l="l"/>
            <a:pathLst>
              <a:path h="3703966" w="4114866">
                <a:moveTo>
                  <a:pt x="4114866" y="0"/>
                </a:moveTo>
                <a:lnTo>
                  <a:pt x="0" y="0"/>
                </a:lnTo>
                <a:lnTo>
                  <a:pt x="0" y="3703967"/>
                </a:lnTo>
                <a:lnTo>
                  <a:pt x="4114866" y="3703967"/>
                </a:lnTo>
                <a:lnTo>
                  <a:pt x="4114866" y="0"/>
                </a:lnTo>
                <a:close/>
              </a:path>
            </a:pathLst>
          </a:custGeom>
          <a:blipFill>
            <a:blip r:embed="rId12">
              <a:extLst>
                <a:ext uri="{96DAC541-7B7A-43D3-8B79-37D633B846F1}">
                  <asvg:svgBlip xmlns:asvg="http://schemas.microsoft.com/office/drawing/2016/SVG/main" r:embed="rId13"/>
                </a:ext>
              </a:extLst>
            </a:blip>
            <a:stretch>
              <a:fillRect l="-43918"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10707040">
            <a:off x="4107190" y="4137595"/>
            <a:ext cx="3671748" cy="989917"/>
          </a:xfrm>
          <a:custGeom>
            <a:avLst/>
            <a:gdLst/>
            <a:ahLst/>
            <a:cxnLst/>
            <a:rect r="r" b="b" t="t" l="l"/>
            <a:pathLst>
              <a:path h="989917" w="3671748">
                <a:moveTo>
                  <a:pt x="0" y="0"/>
                </a:moveTo>
                <a:lnTo>
                  <a:pt x="3671748" y="0"/>
                </a:lnTo>
                <a:lnTo>
                  <a:pt x="3671748" y="989917"/>
                </a:lnTo>
                <a:lnTo>
                  <a:pt x="0" y="989917"/>
                </a:lnTo>
                <a:lnTo>
                  <a:pt x="0" y="0"/>
                </a:lnTo>
                <a:close/>
              </a:path>
            </a:pathLst>
          </a:custGeom>
          <a:blipFill>
            <a:blip r:embed="rId3"/>
            <a:stretch>
              <a:fillRect l="0" t="0" r="-8146" b="-40931"/>
            </a:stretch>
          </a:blipFill>
        </p:spPr>
      </p:sp>
      <p:sp>
        <p:nvSpPr>
          <p:cNvPr name="Freeform 4" id="4"/>
          <p:cNvSpPr/>
          <p:nvPr/>
        </p:nvSpPr>
        <p:spPr>
          <a:xfrm flipH="false" flipV="false" rot="0">
            <a:off x="3808118" y="4221034"/>
            <a:ext cx="572722" cy="831127"/>
          </a:xfrm>
          <a:custGeom>
            <a:avLst/>
            <a:gdLst/>
            <a:ahLst/>
            <a:cxnLst/>
            <a:rect r="r" b="b" t="t" l="l"/>
            <a:pathLst>
              <a:path h="831127" w="572722">
                <a:moveTo>
                  <a:pt x="0" y="0"/>
                </a:moveTo>
                <a:lnTo>
                  <a:pt x="572722" y="0"/>
                </a:lnTo>
                <a:lnTo>
                  <a:pt x="572722" y="831127"/>
                </a:lnTo>
                <a:lnTo>
                  <a:pt x="0" y="8311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539350">
            <a:off x="11914571" y="2465362"/>
            <a:ext cx="998172" cy="4038738"/>
          </a:xfrm>
          <a:custGeom>
            <a:avLst/>
            <a:gdLst/>
            <a:ahLst/>
            <a:cxnLst/>
            <a:rect r="r" b="b" t="t" l="l"/>
            <a:pathLst>
              <a:path h="4038738" w="998172">
                <a:moveTo>
                  <a:pt x="0" y="0"/>
                </a:moveTo>
                <a:lnTo>
                  <a:pt x="998172" y="0"/>
                </a:lnTo>
                <a:lnTo>
                  <a:pt x="998172" y="4038738"/>
                </a:lnTo>
                <a:lnTo>
                  <a:pt x="0" y="4038738"/>
                </a:lnTo>
                <a:lnTo>
                  <a:pt x="0" y="0"/>
                </a:lnTo>
                <a:close/>
              </a:path>
            </a:pathLst>
          </a:custGeom>
          <a:blipFill>
            <a:blip r:embed="rId6"/>
            <a:stretch>
              <a:fillRect l="-22382" t="0" r="-182591" b="0"/>
            </a:stretch>
          </a:blipFill>
        </p:spPr>
      </p:sp>
      <p:sp>
        <p:nvSpPr>
          <p:cNvPr name="Freeform 6" id="6"/>
          <p:cNvSpPr/>
          <p:nvPr/>
        </p:nvSpPr>
        <p:spPr>
          <a:xfrm flipH="false" flipV="false" rot="100032">
            <a:off x="4152510" y="6073108"/>
            <a:ext cx="3997108" cy="978015"/>
          </a:xfrm>
          <a:custGeom>
            <a:avLst/>
            <a:gdLst/>
            <a:ahLst/>
            <a:cxnLst/>
            <a:rect r="r" b="b" t="t" l="l"/>
            <a:pathLst>
              <a:path h="978015" w="3997108">
                <a:moveTo>
                  <a:pt x="0" y="0"/>
                </a:moveTo>
                <a:lnTo>
                  <a:pt x="3997108" y="0"/>
                </a:lnTo>
                <a:lnTo>
                  <a:pt x="3997108" y="978015"/>
                </a:lnTo>
                <a:lnTo>
                  <a:pt x="0" y="978015"/>
                </a:lnTo>
                <a:lnTo>
                  <a:pt x="0" y="0"/>
                </a:lnTo>
                <a:close/>
              </a:path>
            </a:pathLst>
          </a:custGeom>
          <a:blipFill>
            <a:blip r:embed="rId7"/>
            <a:stretch>
              <a:fillRect l="0" t="-40223" r="0" b="-33472"/>
            </a:stretch>
          </a:blipFill>
        </p:spPr>
      </p:sp>
      <p:sp>
        <p:nvSpPr>
          <p:cNvPr name="Freeform 7" id="7"/>
          <p:cNvSpPr/>
          <p:nvPr/>
        </p:nvSpPr>
        <p:spPr>
          <a:xfrm flipH="false" flipV="false" rot="0">
            <a:off x="3723129" y="6119839"/>
            <a:ext cx="763630" cy="746969"/>
          </a:xfrm>
          <a:custGeom>
            <a:avLst/>
            <a:gdLst/>
            <a:ahLst/>
            <a:cxnLst/>
            <a:rect r="r" b="b" t="t" l="l"/>
            <a:pathLst>
              <a:path h="746969" w="763630">
                <a:moveTo>
                  <a:pt x="0" y="0"/>
                </a:moveTo>
                <a:lnTo>
                  <a:pt x="763630" y="0"/>
                </a:lnTo>
                <a:lnTo>
                  <a:pt x="763630" y="746969"/>
                </a:lnTo>
                <a:lnTo>
                  <a:pt x="0" y="74696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61741">
            <a:off x="4257614" y="8144178"/>
            <a:ext cx="3704375" cy="1029795"/>
          </a:xfrm>
          <a:custGeom>
            <a:avLst/>
            <a:gdLst/>
            <a:ahLst/>
            <a:cxnLst/>
            <a:rect r="r" b="b" t="t" l="l"/>
            <a:pathLst>
              <a:path h="1029795" w="3704375">
                <a:moveTo>
                  <a:pt x="0" y="0"/>
                </a:moveTo>
                <a:lnTo>
                  <a:pt x="3704375" y="0"/>
                </a:lnTo>
                <a:lnTo>
                  <a:pt x="3704375" y="1029796"/>
                </a:lnTo>
                <a:lnTo>
                  <a:pt x="0" y="1029796"/>
                </a:lnTo>
                <a:lnTo>
                  <a:pt x="0" y="0"/>
                </a:lnTo>
                <a:close/>
              </a:path>
            </a:pathLst>
          </a:custGeom>
          <a:blipFill>
            <a:blip r:embed="rId10"/>
            <a:stretch>
              <a:fillRect l="-80809" t="0" r="0" b="0"/>
            </a:stretch>
          </a:blipFill>
        </p:spPr>
      </p:sp>
      <p:sp>
        <p:nvSpPr>
          <p:cNvPr name="Freeform 9" id="9"/>
          <p:cNvSpPr/>
          <p:nvPr/>
        </p:nvSpPr>
        <p:spPr>
          <a:xfrm flipH="false" flipV="false" rot="0">
            <a:off x="3659350" y="8391205"/>
            <a:ext cx="817946" cy="801587"/>
          </a:xfrm>
          <a:custGeom>
            <a:avLst/>
            <a:gdLst/>
            <a:ahLst/>
            <a:cxnLst/>
            <a:rect r="r" b="b" t="t" l="l"/>
            <a:pathLst>
              <a:path h="801587" w="817946">
                <a:moveTo>
                  <a:pt x="0" y="0"/>
                </a:moveTo>
                <a:lnTo>
                  <a:pt x="817946" y="0"/>
                </a:lnTo>
                <a:lnTo>
                  <a:pt x="817946" y="801587"/>
                </a:lnTo>
                <a:lnTo>
                  <a:pt x="0" y="80158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9883560" y="4033982"/>
            <a:ext cx="839294" cy="753839"/>
          </a:xfrm>
          <a:custGeom>
            <a:avLst/>
            <a:gdLst/>
            <a:ahLst/>
            <a:cxnLst/>
            <a:rect r="r" b="b" t="t" l="l"/>
            <a:pathLst>
              <a:path h="753839" w="839294">
                <a:moveTo>
                  <a:pt x="0" y="0"/>
                </a:moveTo>
                <a:lnTo>
                  <a:pt x="839294" y="0"/>
                </a:lnTo>
                <a:lnTo>
                  <a:pt x="839294" y="753839"/>
                </a:lnTo>
                <a:lnTo>
                  <a:pt x="0" y="75383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1" id="11"/>
          <p:cNvSpPr/>
          <p:nvPr/>
        </p:nvSpPr>
        <p:spPr>
          <a:xfrm flipH="true" flipV="false" rot="0">
            <a:off x="1192825" y="6442747"/>
            <a:ext cx="989614" cy="2777865"/>
          </a:xfrm>
          <a:custGeom>
            <a:avLst/>
            <a:gdLst/>
            <a:ahLst/>
            <a:cxnLst/>
            <a:rect r="r" b="b" t="t" l="l"/>
            <a:pathLst>
              <a:path h="2777865" w="989614">
                <a:moveTo>
                  <a:pt x="989614" y="0"/>
                </a:moveTo>
                <a:lnTo>
                  <a:pt x="0" y="0"/>
                </a:lnTo>
                <a:lnTo>
                  <a:pt x="0" y="2777865"/>
                </a:lnTo>
                <a:lnTo>
                  <a:pt x="989614" y="2777865"/>
                </a:lnTo>
                <a:lnTo>
                  <a:pt x="989614"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2" id="12"/>
          <p:cNvSpPr txBox="true"/>
          <p:nvPr/>
        </p:nvSpPr>
        <p:spPr>
          <a:xfrm rot="0">
            <a:off x="2123749" y="744011"/>
            <a:ext cx="14040502" cy="2643025"/>
          </a:xfrm>
          <a:prstGeom prst="rect">
            <a:avLst/>
          </a:prstGeom>
        </p:spPr>
        <p:txBody>
          <a:bodyPr anchor="t" rtlCol="false" tIns="0" lIns="0" bIns="0" rIns="0">
            <a:spAutoFit/>
          </a:bodyPr>
          <a:lstStyle/>
          <a:p>
            <a:pPr algn="ctr">
              <a:lnSpc>
                <a:spcPts val="21241"/>
              </a:lnSpc>
            </a:pPr>
            <a:r>
              <a:rPr lang="en-US" sz="15172">
                <a:solidFill>
                  <a:srgbClr val="FFFFF4"/>
                </a:solidFill>
                <a:latin typeface="Bobby Jones Condensed Soft"/>
                <a:ea typeface="Bobby Jones Condensed Soft"/>
                <a:cs typeface="Bobby Jones Condensed Soft"/>
                <a:sym typeface="Bobby Jones Condensed Soft"/>
              </a:rPr>
              <a:t>TODAY'S AGENDA</a:t>
            </a:r>
          </a:p>
        </p:txBody>
      </p:sp>
      <p:sp>
        <p:nvSpPr>
          <p:cNvPr name="Freeform 13" id="13"/>
          <p:cNvSpPr/>
          <p:nvPr/>
        </p:nvSpPr>
        <p:spPr>
          <a:xfrm flipH="false" flipV="false" rot="-8276967">
            <a:off x="2404493" y="1724965"/>
            <a:ext cx="914310" cy="1014491"/>
          </a:xfrm>
          <a:custGeom>
            <a:avLst/>
            <a:gdLst/>
            <a:ahLst/>
            <a:cxnLst/>
            <a:rect r="r" b="b" t="t" l="l"/>
            <a:pathLst>
              <a:path h="1014491" w="914310">
                <a:moveTo>
                  <a:pt x="0" y="0"/>
                </a:moveTo>
                <a:lnTo>
                  <a:pt x="914310" y="0"/>
                </a:lnTo>
                <a:lnTo>
                  <a:pt x="914310" y="1014492"/>
                </a:lnTo>
                <a:lnTo>
                  <a:pt x="0" y="101449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4" id="14"/>
          <p:cNvSpPr/>
          <p:nvPr/>
        </p:nvSpPr>
        <p:spPr>
          <a:xfrm flipH="false" flipV="false" rot="-86499">
            <a:off x="10481942" y="5858200"/>
            <a:ext cx="3857623" cy="1169095"/>
          </a:xfrm>
          <a:custGeom>
            <a:avLst/>
            <a:gdLst/>
            <a:ahLst/>
            <a:cxnLst/>
            <a:rect r="r" b="b" t="t" l="l"/>
            <a:pathLst>
              <a:path h="1169095" w="3857623">
                <a:moveTo>
                  <a:pt x="0" y="0"/>
                </a:moveTo>
                <a:lnTo>
                  <a:pt x="3857623" y="0"/>
                </a:lnTo>
                <a:lnTo>
                  <a:pt x="3857623" y="1169095"/>
                </a:lnTo>
                <a:lnTo>
                  <a:pt x="0" y="1169095"/>
                </a:lnTo>
                <a:lnTo>
                  <a:pt x="0" y="0"/>
                </a:lnTo>
                <a:close/>
              </a:path>
            </a:pathLst>
          </a:custGeom>
          <a:blipFill>
            <a:blip r:embed="rId19"/>
            <a:stretch>
              <a:fillRect l="-23070" t="0" r="0" b="0"/>
            </a:stretch>
          </a:blipFill>
        </p:spPr>
      </p:sp>
      <p:sp>
        <p:nvSpPr>
          <p:cNvPr name="Freeform 15" id="15"/>
          <p:cNvSpPr/>
          <p:nvPr/>
        </p:nvSpPr>
        <p:spPr>
          <a:xfrm flipH="false" flipV="false" rot="0">
            <a:off x="10115624" y="6044630"/>
            <a:ext cx="800675" cy="800675"/>
          </a:xfrm>
          <a:custGeom>
            <a:avLst/>
            <a:gdLst/>
            <a:ahLst/>
            <a:cxnLst/>
            <a:rect r="r" b="b" t="t" l="l"/>
            <a:pathLst>
              <a:path h="800675" w="800675">
                <a:moveTo>
                  <a:pt x="0" y="0"/>
                </a:moveTo>
                <a:lnTo>
                  <a:pt x="800675" y="0"/>
                </a:lnTo>
                <a:lnTo>
                  <a:pt x="800675" y="800675"/>
                </a:lnTo>
                <a:lnTo>
                  <a:pt x="0" y="800675"/>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6" id="16"/>
          <p:cNvSpPr/>
          <p:nvPr/>
        </p:nvSpPr>
        <p:spPr>
          <a:xfrm flipH="false" flipV="false" rot="127676">
            <a:off x="10744741" y="8098404"/>
            <a:ext cx="4077954" cy="1121345"/>
          </a:xfrm>
          <a:custGeom>
            <a:avLst/>
            <a:gdLst/>
            <a:ahLst/>
            <a:cxnLst/>
            <a:rect r="r" b="b" t="t" l="l"/>
            <a:pathLst>
              <a:path h="1121345" w="4077954">
                <a:moveTo>
                  <a:pt x="0" y="0"/>
                </a:moveTo>
                <a:lnTo>
                  <a:pt x="4077954" y="0"/>
                </a:lnTo>
                <a:lnTo>
                  <a:pt x="4077954" y="1121344"/>
                </a:lnTo>
                <a:lnTo>
                  <a:pt x="0" y="1121344"/>
                </a:lnTo>
                <a:lnTo>
                  <a:pt x="0" y="0"/>
                </a:lnTo>
                <a:close/>
              </a:path>
            </a:pathLst>
          </a:custGeom>
          <a:blipFill>
            <a:blip r:embed="rId22"/>
            <a:stretch>
              <a:fillRect l="0" t="0" r="0" b="-10554"/>
            </a:stretch>
          </a:blipFill>
        </p:spPr>
      </p:sp>
      <p:sp>
        <p:nvSpPr>
          <p:cNvPr name="Freeform 17" id="17"/>
          <p:cNvSpPr/>
          <p:nvPr/>
        </p:nvSpPr>
        <p:spPr>
          <a:xfrm flipH="false" flipV="false" rot="0">
            <a:off x="10375722" y="8211319"/>
            <a:ext cx="724145" cy="700445"/>
          </a:xfrm>
          <a:custGeom>
            <a:avLst/>
            <a:gdLst/>
            <a:ahLst/>
            <a:cxnLst/>
            <a:rect r="r" b="b" t="t" l="l"/>
            <a:pathLst>
              <a:path h="700445" w="724145">
                <a:moveTo>
                  <a:pt x="0" y="0"/>
                </a:moveTo>
                <a:lnTo>
                  <a:pt x="724145" y="0"/>
                </a:lnTo>
                <a:lnTo>
                  <a:pt x="724145" y="700446"/>
                </a:lnTo>
                <a:lnTo>
                  <a:pt x="0" y="70044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TextBox 18" id="18"/>
          <p:cNvSpPr txBox="true"/>
          <p:nvPr/>
        </p:nvSpPr>
        <p:spPr>
          <a:xfrm rot="107126">
            <a:off x="4758692" y="6302175"/>
            <a:ext cx="3134978" cy="547370"/>
          </a:xfrm>
          <a:prstGeom prst="rect">
            <a:avLst/>
          </a:prstGeom>
        </p:spPr>
        <p:txBody>
          <a:bodyPr anchor="t" rtlCol="false" tIns="0" lIns="0" bIns="0" rIns="0">
            <a:spAutoFit/>
          </a:bodyPr>
          <a:lstStyle/>
          <a:p>
            <a:pPr algn="just">
              <a:lnSpc>
                <a:spcPts val="4480"/>
              </a:lnSpc>
            </a:pPr>
            <a:r>
              <a:rPr lang="en-US" sz="3200">
                <a:solidFill>
                  <a:srgbClr val="FFFFFF"/>
                </a:solidFill>
                <a:latin typeface="Balsamiq Sans"/>
                <a:ea typeface="Balsamiq Sans"/>
                <a:cs typeface="Balsamiq Sans"/>
                <a:sym typeface="Balsamiq Sans"/>
              </a:rPr>
              <a:t>Game Design</a:t>
            </a:r>
          </a:p>
        </p:txBody>
      </p:sp>
      <p:sp>
        <p:nvSpPr>
          <p:cNvPr name="TextBox 19" id="19"/>
          <p:cNvSpPr txBox="true"/>
          <p:nvPr/>
        </p:nvSpPr>
        <p:spPr>
          <a:xfrm rot="-116042">
            <a:off x="4651001" y="4297194"/>
            <a:ext cx="3079792" cy="547370"/>
          </a:xfrm>
          <a:prstGeom prst="rect">
            <a:avLst/>
          </a:prstGeom>
        </p:spPr>
        <p:txBody>
          <a:bodyPr anchor="t" rtlCol="false" tIns="0" lIns="0" bIns="0" rIns="0">
            <a:spAutoFit/>
          </a:bodyPr>
          <a:lstStyle/>
          <a:p>
            <a:pPr algn="just">
              <a:lnSpc>
                <a:spcPts val="4480"/>
              </a:lnSpc>
            </a:pPr>
            <a:r>
              <a:rPr lang="en-US" sz="3200">
                <a:solidFill>
                  <a:srgbClr val="FFFFFF"/>
                </a:solidFill>
                <a:latin typeface="Balsamiq Sans"/>
                <a:ea typeface="Balsamiq Sans"/>
                <a:cs typeface="Balsamiq Sans"/>
                <a:sym typeface="Balsamiq Sans"/>
              </a:rPr>
              <a:t>Introduction</a:t>
            </a:r>
          </a:p>
        </p:txBody>
      </p:sp>
      <p:sp>
        <p:nvSpPr>
          <p:cNvPr name="TextBox 20" id="20"/>
          <p:cNvSpPr txBox="true"/>
          <p:nvPr/>
        </p:nvSpPr>
        <p:spPr>
          <a:xfrm rot="131572">
            <a:off x="10134663" y="3899345"/>
            <a:ext cx="3745528" cy="1066800"/>
          </a:xfrm>
          <a:prstGeom prst="rect">
            <a:avLst/>
          </a:prstGeom>
        </p:spPr>
        <p:txBody>
          <a:bodyPr anchor="t" rtlCol="false" tIns="0" lIns="0" bIns="0" rIns="0">
            <a:spAutoFit/>
          </a:bodyPr>
          <a:lstStyle/>
          <a:p>
            <a:pPr algn="ctr">
              <a:lnSpc>
                <a:spcPts val="4200"/>
              </a:lnSpc>
            </a:pPr>
            <a:r>
              <a:rPr lang="en-US" sz="3000" spc="-32">
                <a:solidFill>
                  <a:srgbClr val="000000"/>
                </a:solidFill>
                <a:latin typeface="Balsamiq Sans"/>
                <a:ea typeface="Balsamiq Sans"/>
                <a:cs typeface="Balsamiq Sans"/>
                <a:sym typeface="Balsamiq Sans"/>
              </a:rPr>
              <a:t>        Rules of the Game</a:t>
            </a:r>
          </a:p>
        </p:txBody>
      </p:sp>
      <p:sp>
        <p:nvSpPr>
          <p:cNvPr name="TextBox 21" id="21"/>
          <p:cNvSpPr txBox="true"/>
          <p:nvPr/>
        </p:nvSpPr>
        <p:spPr>
          <a:xfrm rot="-226624">
            <a:off x="10937789" y="5926159"/>
            <a:ext cx="3129783" cy="869949"/>
          </a:xfrm>
          <a:prstGeom prst="rect">
            <a:avLst/>
          </a:prstGeom>
        </p:spPr>
        <p:txBody>
          <a:bodyPr anchor="t" rtlCol="false" tIns="0" lIns="0" bIns="0" rIns="0">
            <a:spAutoFit/>
          </a:bodyPr>
          <a:lstStyle/>
          <a:p>
            <a:pPr algn="just">
              <a:lnSpc>
                <a:spcPts val="3500"/>
              </a:lnSpc>
            </a:pPr>
            <a:r>
              <a:rPr lang="en-US" sz="2500">
                <a:solidFill>
                  <a:srgbClr val="FFFFFF"/>
                </a:solidFill>
                <a:latin typeface="Balsamiq Sans"/>
                <a:ea typeface="Balsamiq Sans"/>
                <a:cs typeface="Balsamiq Sans"/>
                <a:sym typeface="Balsamiq Sans"/>
              </a:rPr>
              <a:t>Graph and Gameplay Visualization  </a:t>
            </a:r>
          </a:p>
        </p:txBody>
      </p:sp>
      <p:sp>
        <p:nvSpPr>
          <p:cNvPr name="TextBox 22" id="22"/>
          <p:cNvSpPr txBox="true"/>
          <p:nvPr/>
        </p:nvSpPr>
        <p:spPr>
          <a:xfrm rot="157715">
            <a:off x="11441021" y="8337345"/>
            <a:ext cx="3132471" cy="547370"/>
          </a:xfrm>
          <a:prstGeom prst="rect">
            <a:avLst/>
          </a:prstGeom>
        </p:spPr>
        <p:txBody>
          <a:bodyPr anchor="t" rtlCol="false" tIns="0" lIns="0" bIns="0" rIns="0">
            <a:spAutoFit/>
          </a:bodyPr>
          <a:lstStyle/>
          <a:p>
            <a:pPr algn="l">
              <a:lnSpc>
                <a:spcPts val="4480"/>
              </a:lnSpc>
            </a:pPr>
            <a:r>
              <a:rPr lang="en-US" sz="3200">
                <a:solidFill>
                  <a:srgbClr val="FFFFFF"/>
                </a:solidFill>
                <a:latin typeface="Balsamiq Sans"/>
                <a:ea typeface="Balsamiq Sans"/>
                <a:cs typeface="Balsamiq Sans"/>
                <a:sym typeface="Balsamiq Sans"/>
              </a:rPr>
              <a:t>Conclusion</a:t>
            </a:r>
          </a:p>
        </p:txBody>
      </p:sp>
      <p:sp>
        <p:nvSpPr>
          <p:cNvPr name="Freeform 23" id="23"/>
          <p:cNvSpPr/>
          <p:nvPr/>
        </p:nvSpPr>
        <p:spPr>
          <a:xfrm flipH="false" flipV="false" rot="1277388">
            <a:off x="14793696" y="1779303"/>
            <a:ext cx="994212" cy="1103148"/>
          </a:xfrm>
          <a:custGeom>
            <a:avLst/>
            <a:gdLst/>
            <a:ahLst/>
            <a:cxnLst/>
            <a:rect r="r" b="b" t="t" l="l"/>
            <a:pathLst>
              <a:path h="1103148" w="994212">
                <a:moveTo>
                  <a:pt x="0" y="0"/>
                </a:moveTo>
                <a:lnTo>
                  <a:pt x="994212" y="0"/>
                </a:lnTo>
                <a:lnTo>
                  <a:pt x="994212" y="1103148"/>
                </a:lnTo>
                <a:lnTo>
                  <a:pt x="0" y="1103148"/>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24" id="24"/>
          <p:cNvSpPr/>
          <p:nvPr/>
        </p:nvSpPr>
        <p:spPr>
          <a:xfrm flipH="false" flipV="false" rot="-765709">
            <a:off x="16206073" y="4845049"/>
            <a:ext cx="1268132" cy="1818110"/>
          </a:xfrm>
          <a:custGeom>
            <a:avLst/>
            <a:gdLst/>
            <a:ahLst/>
            <a:cxnLst/>
            <a:rect r="r" b="b" t="t" l="l"/>
            <a:pathLst>
              <a:path h="1818110" w="1268132">
                <a:moveTo>
                  <a:pt x="0" y="0"/>
                </a:moveTo>
                <a:lnTo>
                  <a:pt x="1268131" y="0"/>
                </a:lnTo>
                <a:lnTo>
                  <a:pt x="1268131" y="1818110"/>
                </a:lnTo>
                <a:lnTo>
                  <a:pt x="0" y="1818110"/>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TextBox 25" id="25"/>
          <p:cNvSpPr txBox="true"/>
          <p:nvPr/>
        </p:nvSpPr>
        <p:spPr>
          <a:xfrm rot="-158613">
            <a:off x="4476417" y="8294328"/>
            <a:ext cx="3187870" cy="874120"/>
          </a:xfrm>
          <a:prstGeom prst="rect">
            <a:avLst/>
          </a:prstGeom>
        </p:spPr>
        <p:txBody>
          <a:bodyPr anchor="t" rtlCol="false" tIns="0" lIns="0" bIns="0" rIns="0">
            <a:spAutoFit/>
          </a:bodyPr>
          <a:lstStyle/>
          <a:p>
            <a:pPr algn="ctr">
              <a:lnSpc>
                <a:spcPts val="3488"/>
              </a:lnSpc>
              <a:spcBef>
                <a:spcPct val="0"/>
              </a:spcBef>
            </a:pPr>
            <a:r>
              <a:rPr lang="en-US" b="true" sz="2643" spc="71">
                <a:solidFill>
                  <a:srgbClr val="000000"/>
                </a:solidFill>
                <a:latin typeface="Balsamiq Sans Bold"/>
                <a:ea typeface="Balsamiq Sans Bold"/>
                <a:cs typeface="Balsamiq Sans Bold"/>
                <a:sym typeface="Balsamiq Sans Bold"/>
              </a:rPr>
              <a:t>Factor Graph Basics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3096667" y="1305568"/>
            <a:ext cx="12081104" cy="7675863"/>
            <a:chOff x="0" y="0"/>
            <a:chExt cx="3181854" cy="2021627"/>
          </a:xfrm>
        </p:grpSpPr>
        <p:sp>
          <p:nvSpPr>
            <p:cNvPr name="Freeform 4" id="4"/>
            <p:cNvSpPr/>
            <p:nvPr/>
          </p:nvSpPr>
          <p:spPr>
            <a:xfrm flipH="false" flipV="false" rot="0">
              <a:off x="0" y="0"/>
              <a:ext cx="3181854" cy="2021627"/>
            </a:xfrm>
            <a:custGeom>
              <a:avLst/>
              <a:gdLst/>
              <a:ahLst/>
              <a:cxnLst/>
              <a:rect r="r" b="b" t="t" l="l"/>
              <a:pathLst>
                <a:path h="2021627" w="3181854">
                  <a:moveTo>
                    <a:pt x="32682" y="0"/>
                  </a:moveTo>
                  <a:lnTo>
                    <a:pt x="3149172" y="0"/>
                  </a:lnTo>
                  <a:cubicBezTo>
                    <a:pt x="3157840" y="0"/>
                    <a:pt x="3166153" y="3443"/>
                    <a:pt x="3172282" y="9572"/>
                  </a:cubicBezTo>
                  <a:cubicBezTo>
                    <a:pt x="3178411" y="15702"/>
                    <a:pt x="3181854" y="24014"/>
                    <a:pt x="3181854" y="32682"/>
                  </a:cubicBezTo>
                  <a:lnTo>
                    <a:pt x="3181854" y="1988944"/>
                  </a:lnTo>
                  <a:cubicBezTo>
                    <a:pt x="3181854" y="2006994"/>
                    <a:pt x="3167222" y="2021627"/>
                    <a:pt x="3149172" y="2021627"/>
                  </a:cubicBezTo>
                  <a:lnTo>
                    <a:pt x="32682" y="2021627"/>
                  </a:lnTo>
                  <a:cubicBezTo>
                    <a:pt x="24014" y="2021627"/>
                    <a:pt x="15702" y="2018183"/>
                    <a:pt x="9572" y="2012054"/>
                  </a:cubicBezTo>
                  <a:cubicBezTo>
                    <a:pt x="3443" y="2005925"/>
                    <a:pt x="0" y="1997612"/>
                    <a:pt x="0" y="1988944"/>
                  </a:cubicBezTo>
                  <a:lnTo>
                    <a:pt x="0" y="32682"/>
                  </a:lnTo>
                  <a:cubicBezTo>
                    <a:pt x="0" y="24014"/>
                    <a:pt x="3443" y="15702"/>
                    <a:pt x="9572" y="9572"/>
                  </a:cubicBezTo>
                  <a:cubicBezTo>
                    <a:pt x="15702" y="3443"/>
                    <a:pt x="24014" y="0"/>
                    <a:pt x="32682" y="0"/>
                  </a:cubicBezTo>
                  <a:close/>
                </a:path>
              </a:pathLst>
            </a:custGeom>
            <a:solidFill>
              <a:srgbClr val="FFFFFA"/>
            </a:solidFill>
          </p:spPr>
        </p:sp>
        <p:sp>
          <p:nvSpPr>
            <p:cNvPr name="TextBox 5" id="5"/>
            <p:cNvSpPr txBox="true"/>
            <p:nvPr/>
          </p:nvSpPr>
          <p:spPr>
            <a:xfrm>
              <a:off x="0" y="-38100"/>
              <a:ext cx="3181854" cy="2059727"/>
            </a:xfrm>
            <a:prstGeom prst="rect">
              <a:avLst/>
            </a:prstGeom>
          </p:spPr>
          <p:txBody>
            <a:bodyPr anchor="ctr" rtlCol="false" tIns="50800" lIns="50800" bIns="50800" rIns="50800"/>
            <a:lstStyle/>
            <a:p>
              <a:pPr algn="ctr">
                <a:lnSpc>
                  <a:spcPts val="3488"/>
                </a:lnSpc>
              </a:pPr>
            </a:p>
          </p:txBody>
        </p:sp>
      </p:grpSp>
      <p:grpSp>
        <p:nvGrpSpPr>
          <p:cNvPr name="Group 6" id="6"/>
          <p:cNvGrpSpPr/>
          <p:nvPr/>
        </p:nvGrpSpPr>
        <p:grpSpPr>
          <a:xfrm rot="0">
            <a:off x="4517531" y="2140471"/>
            <a:ext cx="9904428" cy="2615178"/>
            <a:chOff x="0" y="0"/>
            <a:chExt cx="13205904" cy="3486904"/>
          </a:xfrm>
        </p:grpSpPr>
        <p:sp>
          <p:nvSpPr>
            <p:cNvPr name="Freeform 7" id="7"/>
            <p:cNvSpPr/>
            <p:nvPr/>
          </p:nvSpPr>
          <p:spPr>
            <a:xfrm flipH="false" flipV="false" rot="-28797">
              <a:off x="216271" y="257495"/>
              <a:ext cx="12976562" cy="3175114"/>
            </a:xfrm>
            <a:custGeom>
              <a:avLst/>
              <a:gdLst/>
              <a:ahLst/>
              <a:cxnLst/>
              <a:rect r="r" b="b" t="t" l="l"/>
              <a:pathLst>
                <a:path h="3175114" w="12976562">
                  <a:moveTo>
                    <a:pt x="0" y="0"/>
                  </a:moveTo>
                  <a:lnTo>
                    <a:pt x="12976562" y="0"/>
                  </a:lnTo>
                  <a:lnTo>
                    <a:pt x="12976562" y="3175114"/>
                  </a:lnTo>
                  <a:lnTo>
                    <a:pt x="0" y="3175114"/>
                  </a:lnTo>
                  <a:lnTo>
                    <a:pt x="0" y="0"/>
                  </a:lnTo>
                  <a:close/>
                </a:path>
              </a:pathLst>
            </a:custGeom>
            <a:blipFill>
              <a:blip r:embed="rId3">
                <a:alphaModFix amt="70000"/>
              </a:blip>
              <a:stretch>
                <a:fillRect l="0" t="-40223" r="0" b="-33472"/>
              </a:stretch>
            </a:blipFill>
          </p:spPr>
        </p:sp>
        <p:sp>
          <p:nvSpPr>
            <p:cNvPr name="Freeform 8" id="8"/>
            <p:cNvSpPr/>
            <p:nvPr/>
          </p:nvSpPr>
          <p:spPr>
            <a:xfrm flipH="false" flipV="false" rot="-28797">
              <a:off x="13071" y="54295"/>
              <a:ext cx="12976562" cy="3175114"/>
            </a:xfrm>
            <a:custGeom>
              <a:avLst/>
              <a:gdLst/>
              <a:ahLst/>
              <a:cxnLst/>
              <a:rect r="r" b="b" t="t" l="l"/>
              <a:pathLst>
                <a:path h="3175114" w="12976562">
                  <a:moveTo>
                    <a:pt x="0" y="0"/>
                  </a:moveTo>
                  <a:lnTo>
                    <a:pt x="12976562" y="0"/>
                  </a:lnTo>
                  <a:lnTo>
                    <a:pt x="12976562" y="3175114"/>
                  </a:lnTo>
                  <a:lnTo>
                    <a:pt x="0" y="3175114"/>
                  </a:lnTo>
                  <a:lnTo>
                    <a:pt x="0" y="0"/>
                  </a:lnTo>
                  <a:close/>
                </a:path>
              </a:pathLst>
            </a:custGeom>
            <a:blipFill>
              <a:blip r:embed="rId4"/>
              <a:stretch>
                <a:fillRect l="0" t="-40223" r="0" b="-33472"/>
              </a:stretch>
            </a:blipFill>
          </p:spPr>
        </p:sp>
      </p:grpSp>
      <p:sp>
        <p:nvSpPr>
          <p:cNvPr name="TextBox 9" id="9"/>
          <p:cNvSpPr txBox="true"/>
          <p:nvPr/>
        </p:nvSpPr>
        <p:spPr>
          <a:xfrm rot="-10627">
            <a:off x="5230104" y="2283384"/>
            <a:ext cx="7712356" cy="1961842"/>
          </a:xfrm>
          <a:prstGeom prst="rect">
            <a:avLst/>
          </a:prstGeom>
        </p:spPr>
        <p:txBody>
          <a:bodyPr anchor="t" rtlCol="false" tIns="0" lIns="0" bIns="0" rIns="0">
            <a:spAutoFit/>
          </a:bodyPr>
          <a:lstStyle/>
          <a:p>
            <a:pPr algn="ctr">
              <a:lnSpc>
                <a:spcPts val="15894"/>
              </a:lnSpc>
            </a:pPr>
            <a:r>
              <a:rPr lang="en-US" sz="11353">
                <a:solidFill>
                  <a:srgbClr val="000000"/>
                </a:solidFill>
                <a:latin typeface="Bobby Jones Condensed Soft"/>
                <a:ea typeface="Bobby Jones Condensed Soft"/>
                <a:cs typeface="Bobby Jones Condensed Soft"/>
                <a:sym typeface="Bobby Jones Condensed Soft"/>
              </a:rPr>
              <a:t>INTRODUCTION</a:t>
            </a:r>
          </a:p>
        </p:txBody>
      </p:sp>
      <p:sp>
        <p:nvSpPr>
          <p:cNvPr name="TextBox 10" id="10"/>
          <p:cNvSpPr txBox="true"/>
          <p:nvPr/>
        </p:nvSpPr>
        <p:spPr>
          <a:xfrm rot="0">
            <a:off x="3368009" y="5105400"/>
            <a:ext cx="11614422" cy="3925115"/>
          </a:xfrm>
          <a:prstGeom prst="rect">
            <a:avLst/>
          </a:prstGeom>
        </p:spPr>
        <p:txBody>
          <a:bodyPr anchor="t" rtlCol="false" tIns="0" lIns="0" bIns="0" rIns="0">
            <a:spAutoFit/>
          </a:bodyPr>
          <a:lstStyle/>
          <a:p>
            <a:pPr algn="ctr">
              <a:lnSpc>
                <a:spcPts val="3856"/>
              </a:lnSpc>
            </a:pPr>
            <a:r>
              <a:rPr lang="en-US" sz="2921">
                <a:solidFill>
                  <a:srgbClr val="000000"/>
                </a:solidFill>
                <a:latin typeface="Balsamiq Sans"/>
                <a:ea typeface="Balsamiq Sans"/>
                <a:cs typeface="Balsamiq Sans"/>
                <a:sym typeface="Balsamiq Sans"/>
              </a:rPr>
              <a:t>The project is an interactive adventure game built with Tkinter, designed to go beyond traditional if-else branching. In</a:t>
            </a:r>
            <a:r>
              <a:rPr lang="en-US" sz="2921">
                <a:solidFill>
                  <a:srgbClr val="000000"/>
                </a:solidFill>
                <a:latin typeface="Balsamiq Sans"/>
                <a:ea typeface="Balsamiq Sans"/>
                <a:cs typeface="Balsamiq Sans"/>
                <a:sym typeface="Balsamiq Sans"/>
              </a:rPr>
              <a:t>stead, it applies Factor Graphs to represent the game’s logic, where variables capture the game state and factors define the rules for transitions. This modular structure allows the game to manage decisions and outcomes more flexibly, making it easier to expand and adapt.</a:t>
            </a:r>
          </a:p>
          <a:p>
            <a:pPr algn="ctr">
              <a:lnSpc>
                <a:spcPts val="3856"/>
              </a:lnSpc>
            </a:pPr>
          </a:p>
          <a:p>
            <a:pPr algn="ctr">
              <a:lnSpc>
                <a:spcPts val="4252"/>
              </a:lnSpc>
            </a:pPr>
          </a:p>
        </p:txBody>
      </p:sp>
      <p:sp>
        <p:nvSpPr>
          <p:cNvPr name="Freeform 11" id="11"/>
          <p:cNvSpPr/>
          <p:nvPr/>
        </p:nvSpPr>
        <p:spPr>
          <a:xfrm flipH="false" flipV="false" rot="0">
            <a:off x="15448080" y="1305568"/>
            <a:ext cx="2143014" cy="3089030"/>
          </a:xfrm>
          <a:custGeom>
            <a:avLst/>
            <a:gdLst/>
            <a:ahLst/>
            <a:cxnLst/>
            <a:rect r="r" b="b" t="t" l="l"/>
            <a:pathLst>
              <a:path h="3089030" w="2143014">
                <a:moveTo>
                  <a:pt x="0" y="0"/>
                </a:moveTo>
                <a:lnTo>
                  <a:pt x="2143014" y="0"/>
                </a:lnTo>
                <a:lnTo>
                  <a:pt x="2143014" y="3089030"/>
                </a:lnTo>
                <a:lnTo>
                  <a:pt x="0" y="30890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765709">
            <a:off x="909243" y="7310368"/>
            <a:ext cx="1651989" cy="2368442"/>
          </a:xfrm>
          <a:custGeom>
            <a:avLst/>
            <a:gdLst/>
            <a:ahLst/>
            <a:cxnLst/>
            <a:rect r="r" b="b" t="t" l="l"/>
            <a:pathLst>
              <a:path h="2368442" w="1651989">
                <a:moveTo>
                  <a:pt x="0" y="0"/>
                </a:moveTo>
                <a:lnTo>
                  <a:pt x="1651988" y="0"/>
                </a:lnTo>
                <a:lnTo>
                  <a:pt x="1651988" y="2368442"/>
                </a:lnTo>
                <a:lnTo>
                  <a:pt x="0" y="23684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true" flipV="false" rot="-485834">
            <a:off x="14251158" y="7059692"/>
            <a:ext cx="3703317" cy="3333514"/>
          </a:xfrm>
          <a:custGeom>
            <a:avLst/>
            <a:gdLst/>
            <a:ahLst/>
            <a:cxnLst/>
            <a:rect r="r" b="b" t="t" l="l"/>
            <a:pathLst>
              <a:path h="3333514" w="3703317">
                <a:moveTo>
                  <a:pt x="3703317" y="0"/>
                </a:moveTo>
                <a:lnTo>
                  <a:pt x="0" y="0"/>
                </a:lnTo>
                <a:lnTo>
                  <a:pt x="0" y="3333514"/>
                </a:lnTo>
                <a:lnTo>
                  <a:pt x="3703317" y="3333514"/>
                </a:lnTo>
                <a:lnTo>
                  <a:pt x="3703317" y="0"/>
                </a:lnTo>
                <a:close/>
              </a:path>
            </a:pathLst>
          </a:custGeom>
          <a:blipFill>
            <a:blip r:embed="rId9">
              <a:extLst>
                <a:ext uri="{96DAC541-7B7A-43D3-8B79-37D633B846F1}">
                  <asvg:svgBlip xmlns:asvg="http://schemas.microsoft.com/office/drawing/2016/SVG/main" r:embed="rId10"/>
                </a:ext>
              </a:extLst>
            </a:blip>
            <a:stretch>
              <a:fillRect l="-43918" t="0" r="0" b="0"/>
            </a:stretch>
          </a:blipFill>
        </p:spPr>
      </p:sp>
      <p:sp>
        <p:nvSpPr>
          <p:cNvPr name="Freeform 14" id="14"/>
          <p:cNvSpPr/>
          <p:nvPr/>
        </p:nvSpPr>
        <p:spPr>
          <a:xfrm flipH="true" flipV="false" rot="-485834">
            <a:off x="69321" y="1177940"/>
            <a:ext cx="3703317" cy="3333514"/>
          </a:xfrm>
          <a:custGeom>
            <a:avLst/>
            <a:gdLst/>
            <a:ahLst/>
            <a:cxnLst/>
            <a:rect r="r" b="b" t="t" l="l"/>
            <a:pathLst>
              <a:path h="3333514" w="3703317">
                <a:moveTo>
                  <a:pt x="3703316" y="0"/>
                </a:moveTo>
                <a:lnTo>
                  <a:pt x="0" y="0"/>
                </a:lnTo>
                <a:lnTo>
                  <a:pt x="0" y="3333513"/>
                </a:lnTo>
                <a:lnTo>
                  <a:pt x="3703316" y="3333513"/>
                </a:lnTo>
                <a:lnTo>
                  <a:pt x="3703316" y="0"/>
                </a:lnTo>
                <a:close/>
              </a:path>
            </a:pathLst>
          </a:custGeom>
          <a:blipFill>
            <a:blip r:embed="rId9">
              <a:extLst>
                <a:ext uri="{96DAC541-7B7A-43D3-8B79-37D633B846F1}">
                  <asvg:svgBlip xmlns:asvg="http://schemas.microsoft.com/office/drawing/2016/SVG/main" r:embed="rId10"/>
                </a:ext>
              </a:extLst>
            </a:blip>
            <a:stretch>
              <a:fillRect l="-43918"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64763">
            <a:off x="4505459" y="2038457"/>
            <a:ext cx="6889111" cy="2117922"/>
            <a:chOff x="0" y="0"/>
            <a:chExt cx="9185482" cy="2823896"/>
          </a:xfrm>
        </p:grpSpPr>
        <p:sp>
          <p:nvSpPr>
            <p:cNvPr name="Freeform 4" id="4"/>
            <p:cNvSpPr/>
            <p:nvPr/>
          </p:nvSpPr>
          <p:spPr>
            <a:xfrm flipH="false" flipV="false" rot="10707040">
              <a:off x="157231" y="246850"/>
              <a:ext cx="8996694" cy="2455871"/>
            </a:xfrm>
            <a:custGeom>
              <a:avLst/>
              <a:gdLst/>
              <a:ahLst/>
              <a:cxnLst/>
              <a:rect r="r" b="b" t="t" l="l"/>
              <a:pathLst>
                <a:path h="2455871" w="8996694">
                  <a:moveTo>
                    <a:pt x="0" y="0"/>
                  </a:moveTo>
                  <a:lnTo>
                    <a:pt x="8996695" y="0"/>
                  </a:lnTo>
                  <a:lnTo>
                    <a:pt x="8996695" y="2455872"/>
                  </a:lnTo>
                  <a:lnTo>
                    <a:pt x="0" y="2455872"/>
                  </a:lnTo>
                  <a:lnTo>
                    <a:pt x="0" y="0"/>
                  </a:lnTo>
                  <a:close/>
                </a:path>
              </a:pathLst>
            </a:custGeom>
            <a:blipFill>
              <a:blip r:embed="rId3">
                <a:alphaModFix amt="46000"/>
              </a:blip>
              <a:stretch>
                <a:fillRect l="0" t="0" r="0" b="-28705"/>
              </a:stretch>
            </a:blipFill>
          </p:spPr>
        </p:sp>
        <p:sp>
          <p:nvSpPr>
            <p:cNvPr name="Freeform 5" id="5"/>
            <p:cNvSpPr/>
            <p:nvPr/>
          </p:nvSpPr>
          <p:spPr>
            <a:xfrm flipH="false" flipV="false" rot="10707040">
              <a:off x="31556" y="121175"/>
              <a:ext cx="8996694" cy="2455871"/>
            </a:xfrm>
            <a:custGeom>
              <a:avLst/>
              <a:gdLst/>
              <a:ahLst/>
              <a:cxnLst/>
              <a:rect r="r" b="b" t="t" l="l"/>
              <a:pathLst>
                <a:path h="2455871" w="8996694">
                  <a:moveTo>
                    <a:pt x="0" y="0"/>
                  </a:moveTo>
                  <a:lnTo>
                    <a:pt x="8996694" y="0"/>
                  </a:lnTo>
                  <a:lnTo>
                    <a:pt x="8996694" y="2455871"/>
                  </a:lnTo>
                  <a:lnTo>
                    <a:pt x="0" y="2455871"/>
                  </a:lnTo>
                  <a:lnTo>
                    <a:pt x="0" y="0"/>
                  </a:lnTo>
                  <a:close/>
                </a:path>
              </a:pathLst>
            </a:custGeom>
            <a:blipFill>
              <a:blip r:embed="rId4"/>
              <a:stretch>
                <a:fillRect l="0" t="0" r="0" b="-28705"/>
              </a:stretch>
            </a:blipFill>
          </p:spPr>
        </p:sp>
      </p:grpSp>
      <p:sp>
        <p:nvSpPr>
          <p:cNvPr name="Freeform 6" id="6"/>
          <p:cNvSpPr/>
          <p:nvPr/>
        </p:nvSpPr>
        <p:spPr>
          <a:xfrm flipH="false" flipV="false" rot="0">
            <a:off x="5346231" y="563128"/>
            <a:ext cx="4941828" cy="1545444"/>
          </a:xfrm>
          <a:custGeom>
            <a:avLst/>
            <a:gdLst/>
            <a:ahLst/>
            <a:cxnLst/>
            <a:rect r="r" b="b" t="t" l="l"/>
            <a:pathLst>
              <a:path h="1545444" w="4941828">
                <a:moveTo>
                  <a:pt x="0" y="0"/>
                </a:moveTo>
                <a:lnTo>
                  <a:pt x="4941828" y="0"/>
                </a:lnTo>
                <a:lnTo>
                  <a:pt x="4941828" y="1545444"/>
                </a:lnTo>
                <a:lnTo>
                  <a:pt x="0" y="15454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2469203">
            <a:off x="11912382" y="604926"/>
            <a:ext cx="2284413" cy="1187895"/>
          </a:xfrm>
          <a:custGeom>
            <a:avLst/>
            <a:gdLst/>
            <a:ahLst/>
            <a:cxnLst/>
            <a:rect r="r" b="b" t="t" l="l"/>
            <a:pathLst>
              <a:path h="1187895" w="2284413">
                <a:moveTo>
                  <a:pt x="0" y="0"/>
                </a:moveTo>
                <a:lnTo>
                  <a:pt x="2284413" y="0"/>
                </a:lnTo>
                <a:lnTo>
                  <a:pt x="2284413" y="1187895"/>
                </a:lnTo>
                <a:lnTo>
                  <a:pt x="0" y="118789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2677618" y="4237348"/>
            <a:ext cx="14409971" cy="6002418"/>
          </a:xfrm>
          <a:prstGeom prst="rect">
            <a:avLst/>
          </a:prstGeom>
        </p:spPr>
        <p:txBody>
          <a:bodyPr anchor="t" rtlCol="false" tIns="0" lIns="0" bIns="0" rIns="0">
            <a:spAutoFit/>
          </a:bodyPr>
          <a:lstStyle/>
          <a:p>
            <a:pPr algn="l">
              <a:lnSpc>
                <a:spcPts val="4352"/>
              </a:lnSpc>
            </a:pPr>
            <a:r>
              <a:rPr lang="en-US" sz="3297">
                <a:solidFill>
                  <a:srgbClr val="FFFFF4"/>
                </a:solidFill>
                <a:latin typeface="Balsamiq Sans"/>
                <a:ea typeface="Balsamiq Sans"/>
                <a:cs typeface="Balsamiq Sans"/>
                <a:sym typeface="Balsamiq Sans"/>
              </a:rPr>
              <a:t>Nodes include:</a:t>
            </a:r>
          </a:p>
          <a:p>
            <a:pPr algn="l" marL="711842" indent="-355921" lvl="1">
              <a:lnSpc>
                <a:spcPts val="4352"/>
              </a:lnSpc>
              <a:buFont typeface="Arial"/>
              <a:buChar char="•"/>
            </a:pPr>
            <a:r>
              <a:rPr lang="en-US" sz="3297">
                <a:solidFill>
                  <a:srgbClr val="FFFFF4"/>
                </a:solidFill>
                <a:latin typeface="Balsamiq Sans"/>
                <a:ea typeface="Balsamiq Sans"/>
                <a:cs typeface="Balsamiq Sans"/>
                <a:sym typeface="Balsamiq Sans"/>
              </a:rPr>
              <a:t>Player HP</a:t>
            </a:r>
          </a:p>
          <a:p>
            <a:pPr algn="l" marL="711842" indent="-355921" lvl="1">
              <a:lnSpc>
                <a:spcPts val="4352"/>
              </a:lnSpc>
              <a:buFont typeface="Arial"/>
              <a:buChar char="•"/>
            </a:pPr>
            <a:r>
              <a:rPr lang="en-US" sz="3297">
                <a:solidFill>
                  <a:srgbClr val="FFFFF4"/>
                </a:solidFill>
                <a:latin typeface="Balsamiq Sans"/>
                <a:ea typeface="Balsamiq Sans"/>
                <a:cs typeface="Balsamiq Sans"/>
                <a:sym typeface="Balsamiq Sans"/>
              </a:rPr>
              <a:t>Enemy HP</a:t>
            </a:r>
          </a:p>
          <a:p>
            <a:pPr algn="l" marL="711842" indent="-355921" lvl="1">
              <a:lnSpc>
                <a:spcPts val="4352"/>
              </a:lnSpc>
              <a:buFont typeface="Arial"/>
              <a:buChar char="•"/>
            </a:pPr>
            <a:r>
              <a:rPr lang="en-US" sz="3297">
                <a:solidFill>
                  <a:srgbClr val="FFFFF4"/>
                </a:solidFill>
                <a:latin typeface="Balsamiq Sans"/>
                <a:ea typeface="Balsamiq Sans"/>
                <a:cs typeface="Balsamiq Sans"/>
                <a:sym typeface="Balsamiq Sans"/>
              </a:rPr>
              <a:t>Player Location (Forest, Cave, River, Treasure)</a:t>
            </a:r>
          </a:p>
          <a:p>
            <a:pPr algn="l" marL="711842" indent="-355921" lvl="1">
              <a:lnSpc>
                <a:spcPts val="4352"/>
              </a:lnSpc>
              <a:buFont typeface="Arial"/>
              <a:buChar char="•"/>
            </a:pPr>
            <a:r>
              <a:rPr lang="en-US" sz="3297">
                <a:solidFill>
                  <a:srgbClr val="FFFFF4"/>
                </a:solidFill>
                <a:latin typeface="Balsamiq Sans"/>
                <a:ea typeface="Balsamiq Sans"/>
                <a:cs typeface="Balsamiq Sans"/>
                <a:sym typeface="Balsamiq Sans"/>
              </a:rPr>
              <a:t>Inventory</a:t>
            </a:r>
          </a:p>
          <a:p>
            <a:pPr algn="l">
              <a:lnSpc>
                <a:spcPts val="4352"/>
              </a:lnSpc>
            </a:pPr>
            <a:r>
              <a:rPr lang="en-US" sz="3297">
                <a:solidFill>
                  <a:srgbClr val="FFFFF4"/>
                </a:solidFill>
                <a:latin typeface="Balsamiq Sans"/>
                <a:ea typeface="Balsamiq Sans"/>
                <a:cs typeface="Balsamiq Sans"/>
                <a:sym typeface="Balsamiq Sans"/>
              </a:rPr>
              <a:t>Factors define transitions between these nodes:</a:t>
            </a:r>
          </a:p>
          <a:p>
            <a:pPr algn="l">
              <a:lnSpc>
                <a:spcPts val="4352"/>
              </a:lnSpc>
            </a:pPr>
          </a:p>
          <a:p>
            <a:pPr algn="l">
              <a:lnSpc>
                <a:spcPts val="4352"/>
              </a:lnSpc>
            </a:pPr>
            <a:r>
              <a:rPr lang="en-US" sz="3297">
                <a:solidFill>
                  <a:srgbClr val="FFFFF4"/>
                </a:solidFill>
                <a:latin typeface="Balsamiq Sans"/>
                <a:ea typeface="Balsamiq Sans"/>
                <a:cs typeface="Balsamiq Sans"/>
                <a:sym typeface="Balsamiq Sans"/>
              </a:rPr>
              <a:t>Combat Factor – connects Player HP and Enemy HP.</a:t>
            </a:r>
          </a:p>
          <a:p>
            <a:pPr algn="l">
              <a:lnSpc>
                <a:spcPts val="4352"/>
              </a:lnSpc>
            </a:pPr>
            <a:r>
              <a:rPr lang="en-US" sz="3297">
                <a:solidFill>
                  <a:srgbClr val="FFFFF4"/>
                </a:solidFill>
                <a:latin typeface="Balsamiq Sans"/>
                <a:ea typeface="Balsamiq Sans"/>
                <a:cs typeface="Balsamiq Sans"/>
                <a:sym typeface="Balsamiq Sans"/>
              </a:rPr>
              <a:t>Movement Factor – connects Player Location to possible new locations.</a:t>
            </a:r>
          </a:p>
          <a:p>
            <a:pPr algn="l">
              <a:lnSpc>
                <a:spcPts val="4352"/>
              </a:lnSpc>
            </a:pPr>
            <a:r>
              <a:rPr lang="en-US" sz="3297">
                <a:solidFill>
                  <a:srgbClr val="FFFFF4"/>
                </a:solidFill>
                <a:latin typeface="Balsamiq Sans"/>
                <a:ea typeface="Balsamiq Sans"/>
                <a:cs typeface="Balsamiq Sans"/>
                <a:sym typeface="Balsamiq Sans"/>
              </a:rPr>
              <a:t>Treasure Factor – connects Player Location and Inventory.</a:t>
            </a:r>
          </a:p>
          <a:p>
            <a:pPr algn="l">
              <a:lnSpc>
                <a:spcPts val="4352"/>
              </a:lnSpc>
            </a:pPr>
          </a:p>
        </p:txBody>
      </p:sp>
      <p:sp>
        <p:nvSpPr>
          <p:cNvPr name="Freeform 9" id="9"/>
          <p:cNvSpPr/>
          <p:nvPr/>
        </p:nvSpPr>
        <p:spPr>
          <a:xfrm flipH="false" flipV="false" rot="-8300536">
            <a:off x="105953" y="7871379"/>
            <a:ext cx="2284413" cy="1187895"/>
          </a:xfrm>
          <a:custGeom>
            <a:avLst/>
            <a:gdLst/>
            <a:ahLst/>
            <a:cxnLst/>
            <a:rect r="r" b="b" t="t" l="l"/>
            <a:pathLst>
              <a:path h="1187895" w="2284413">
                <a:moveTo>
                  <a:pt x="0" y="0"/>
                </a:moveTo>
                <a:lnTo>
                  <a:pt x="2284414" y="0"/>
                </a:lnTo>
                <a:lnTo>
                  <a:pt x="2284414" y="1187895"/>
                </a:lnTo>
                <a:lnTo>
                  <a:pt x="0" y="118789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517259" y="1530597"/>
            <a:ext cx="1494249" cy="2754377"/>
          </a:xfrm>
          <a:custGeom>
            <a:avLst/>
            <a:gdLst/>
            <a:ahLst/>
            <a:cxnLst/>
            <a:rect r="r" b="b" t="t" l="l"/>
            <a:pathLst>
              <a:path h="2754377" w="1494249">
                <a:moveTo>
                  <a:pt x="0" y="0"/>
                </a:moveTo>
                <a:lnTo>
                  <a:pt x="1494249" y="0"/>
                </a:lnTo>
                <a:lnTo>
                  <a:pt x="1494249" y="2754376"/>
                </a:lnTo>
                <a:lnTo>
                  <a:pt x="0" y="275437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5945196" y="4634756"/>
            <a:ext cx="1704356" cy="2140478"/>
          </a:xfrm>
          <a:custGeom>
            <a:avLst/>
            <a:gdLst/>
            <a:ahLst/>
            <a:cxnLst/>
            <a:rect r="r" b="b" t="t" l="l"/>
            <a:pathLst>
              <a:path h="2140478" w="1704356">
                <a:moveTo>
                  <a:pt x="0" y="0"/>
                </a:moveTo>
                <a:lnTo>
                  <a:pt x="1704356" y="0"/>
                </a:lnTo>
                <a:lnTo>
                  <a:pt x="1704356" y="2140479"/>
                </a:lnTo>
                <a:lnTo>
                  <a:pt x="0" y="214047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2" id="12"/>
          <p:cNvSpPr txBox="true"/>
          <p:nvPr/>
        </p:nvSpPr>
        <p:spPr>
          <a:xfrm rot="9985">
            <a:off x="4295519" y="1871150"/>
            <a:ext cx="7043972" cy="1997898"/>
          </a:xfrm>
          <a:prstGeom prst="rect">
            <a:avLst/>
          </a:prstGeom>
        </p:spPr>
        <p:txBody>
          <a:bodyPr anchor="t" rtlCol="false" tIns="0" lIns="0" bIns="0" rIns="0">
            <a:spAutoFit/>
          </a:bodyPr>
          <a:lstStyle/>
          <a:p>
            <a:pPr algn="ctr">
              <a:lnSpc>
                <a:spcPts val="16326"/>
              </a:lnSpc>
            </a:pPr>
            <a:r>
              <a:rPr lang="en-US" sz="11661">
                <a:solidFill>
                  <a:srgbClr val="FFFFFF"/>
                </a:solidFill>
                <a:latin typeface="Bobby Jones Condensed Soft"/>
                <a:ea typeface="Bobby Jones Condensed Soft"/>
                <a:cs typeface="Bobby Jones Condensed Soft"/>
                <a:sym typeface="Bobby Jones Condensed Soft"/>
              </a:rPr>
              <a:t>DESIGN</a:t>
            </a:r>
          </a:p>
        </p:txBody>
      </p:sp>
      <p:sp>
        <p:nvSpPr>
          <p:cNvPr name="TextBox 13" id="13"/>
          <p:cNvSpPr txBox="true"/>
          <p:nvPr/>
        </p:nvSpPr>
        <p:spPr>
          <a:xfrm rot="0">
            <a:off x="4828295" y="363103"/>
            <a:ext cx="6243438" cy="1610654"/>
          </a:xfrm>
          <a:prstGeom prst="rect">
            <a:avLst/>
          </a:prstGeom>
        </p:spPr>
        <p:txBody>
          <a:bodyPr anchor="t" rtlCol="false" tIns="0" lIns="0" bIns="0" rIns="0">
            <a:spAutoFit/>
          </a:bodyPr>
          <a:lstStyle/>
          <a:p>
            <a:pPr algn="ctr">
              <a:lnSpc>
                <a:spcPts val="12995"/>
              </a:lnSpc>
            </a:pPr>
            <a:r>
              <a:rPr lang="en-US" sz="9282">
                <a:solidFill>
                  <a:srgbClr val="FFFFFF"/>
                </a:solidFill>
                <a:latin typeface="Bobby Jones Condensed Soft"/>
                <a:ea typeface="Bobby Jones Condensed Soft"/>
                <a:cs typeface="Bobby Jones Condensed Soft"/>
                <a:sym typeface="Bobby Jones Condensed Soft"/>
              </a:rPr>
              <a:t>GAME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5278706" y="1864231"/>
            <a:ext cx="6801579" cy="1870279"/>
          </a:xfrm>
          <a:custGeom>
            <a:avLst/>
            <a:gdLst/>
            <a:ahLst/>
            <a:cxnLst/>
            <a:rect r="r" b="b" t="t" l="l"/>
            <a:pathLst>
              <a:path h="1870279" w="6801579">
                <a:moveTo>
                  <a:pt x="0" y="0"/>
                </a:moveTo>
                <a:lnTo>
                  <a:pt x="6801578" y="0"/>
                </a:lnTo>
                <a:lnTo>
                  <a:pt x="6801578" y="1870279"/>
                </a:lnTo>
                <a:lnTo>
                  <a:pt x="0" y="1870279"/>
                </a:lnTo>
                <a:lnTo>
                  <a:pt x="0" y="0"/>
                </a:lnTo>
                <a:close/>
              </a:path>
            </a:pathLst>
          </a:custGeom>
          <a:blipFill>
            <a:blip r:embed="rId3"/>
            <a:stretch>
              <a:fillRect l="0" t="0" r="0" b="-10554"/>
            </a:stretch>
          </a:blipFill>
        </p:spPr>
      </p:sp>
      <p:sp>
        <p:nvSpPr>
          <p:cNvPr name="TextBox 4" id="4"/>
          <p:cNvSpPr txBox="true"/>
          <p:nvPr/>
        </p:nvSpPr>
        <p:spPr>
          <a:xfrm rot="0">
            <a:off x="5469274" y="2139876"/>
            <a:ext cx="6420442" cy="1130330"/>
          </a:xfrm>
          <a:prstGeom prst="rect">
            <a:avLst/>
          </a:prstGeom>
        </p:spPr>
        <p:txBody>
          <a:bodyPr anchor="t" rtlCol="false" tIns="0" lIns="0" bIns="0" rIns="0">
            <a:spAutoFit/>
          </a:bodyPr>
          <a:lstStyle/>
          <a:p>
            <a:pPr algn="ctr">
              <a:lnSpc>
                <a:spcPts val="9098"/>
              </a:lnSpc>
            </a:pPr>
            <a:r>
              <a:rPr lang="en-US" sz="6498">
                <a:solidFill>
                  <a:srgbClr val="FFFFFF"/>
                </a:solidFill>
                <a:latin typeface="Bobby Jones Condensed Soft"/>
                <a:ea typeface="Bobby Jones Condensed Soft"/>
                <a:cs typeface="Bobby Jones Condensed Soft"/>
                <a:sym typeface="Bobby Jones Condensed Soft"/>
              </a:rPr>
              <a:t>FACTOR GRAPH BASICS</a:t>
            </a:r>
          </a:p>
        </p:txBody>
      </p:sp>
      <p:sp>
        <p:nvSpPr>
          <p:cNvPr name="Freeform 5" id="5"/>
          <p:cNvSpPr/>
          <p:nvPr/>
        </p:nvSpPr>
        <p:spPr>
          <a:xfrm flipH="true" flipV="false" rot="-485834">
            <a:off x="14368375" y="-307503"/>
            <a:ext cx="3703317" cy="3333514"/>
          </a:xfrm>
          <a:custGeom>
            <a:avLst/>
            <a:gdLst/>
            <a:ahLst/>
            <a:cxnLst/>
            <a:rect r="r" b="b" t="t" l="l"/>
            <a:pathLst>
              <a:path h="3333514" w="3703317">
                <a:moveTo>
                  <a:pt x="3703316" y="0"/>
                </a:moveTo>
                <a:lnTo>
                  <a:pt x="0" y="0"/>
                </a:lnTo>
                <a:lnTo>
                  <a:pt x="0" y="3333514"/>
                </a:lnTo>
                <a:lnTo>
                  <a:pt x="3703316" y="3333514"/>
                </a:lnTo>
                <a:lnTo>
                  <a:pt x="3703316" y="0"/>
                </a:lnTo>
                <a:close/>
              </a:path>
            </a:pathLst>
          </a:custGeom>
          <a:blipFill>
            <a:blip r:embed="rId4">
              <a:extLst>
                <a:ext uri="{96DAC541-7B7A-43D3-8B79-37D633B846F1}">
                  <asvg:svgBlip xmlns:asvg="http://schemas.microsoft.com/office/drawing/2016/SVG/main" r:embed="rId5"/>
                </a:ext>
              </a:extLst>
            </a:blip>
            <a:stretch>
              <a:fillRect l="-43918" t="0" r="0" b="0"/>
            </a:stretch>
          </a:blipFill>
        </p:spPr>
      </p:sp>
      <p:sp>
        <p:nvSpPr>
          <p:cNvPr name="Freeform 6" id="6"/>
          <p:cNvSpPr/>
          <p:nvPr/>
        </p:nvSpPr>
        <p:spPr>
          <a:xfrm flipH="false" flipV="false" rot="-439770">
            <a:off x="11527115" y="1008754"/>
            <a:ext cx="1106339" cy="1227560"/>
          </a:xfrm>
          <a:custGeom>
            <a:avLst/>
            <a:gdLst/>
            <a:ahLst/>
            <a:cxnLst/>
            <a:rect r="r" b="b" t="t" l="l"/>
            <a:pathLst>
              <a:path h="1227560" w="1106339">
                <a:moveTo>
                  <a:pt x="0" y="0"/>
                </a:moveTo>
                <a:lnTo>
                  <a:pt x="1106339" y="0"/>
                </a:lnTo>
                <a:lnTo>
                  <a:pt x="1106339" y="1227560"/>
                </a:lnTo>
                <a:lnTo>
                  <a:pt x="0" y="12275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2119370">
            <a:off x="1630036" y="562839"/>
            <a:ext cx="1615942" cy="2978694"/>
          </a:xfrm>
          <a:custGeom>
            <a:avLst/>
            <a:gdLst/>
            <a:ahLst/>
            <a:cxnLst/>
            <a:rect r="r" b="b" t="t" l="l"/>
            <a:pathLst>
              <a:path h="2978694" w="1615942">
                <a:moveTo>
                  <a:pt x="0" y="0"/>
                </a:moveTo>
                <a:lnTo>
                  <a:pt x="1615942" y="0"/>
                </a:lnTo>
                <a:lnTo>
                  <a:pt x="1615942" y="2978694"/>
                </a:lnTo>
                <a:lnTo>
                  <a:pt x="0" y="297869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3218168" y="4509674"/>
            <a:ext cx="11851665" cy="5711284"/>
          </a:xfrm>
          <a:prstGeom prst="rect">
            <a:avLst/>
          </a:prstGeom>
        </p:spPr>
        <p:txBody>
          <a:bodyPr anchor="t" rtlCol="false" tIns="0" lIns="0" bIns="0" rIns="0">
            <a:spAutoFit/>
          </a:bodyPr>
          <a:lstStyle/>
          <a:p>
            <a:pPr algn="l">
              <a:lnSpc>
                <a:spcPts val="4964"/>
              </a:lnSpc>
            </a:pPr>
          </a:p>
          <a:p>
            <a:pPr algn="l" marL="765641" indent="-382821" lvl="1">
              <a:lnSpc>
                <a:spcPts val="4964"/>
              </a:lnSpc>
              <a:buFont typeface="Arial"/>
              <a:buChar char="•"/>
            </a:pPr>
            <a:r>
              <a:rPr lang="en-US" sz="3546">
                <a:solidFill>
                  <a:srgbClr val="000000"/>
                </a:solidFill>
                <a:latin typeface="Balsamiq Sans"/>
                <a:ea typeface="Balsamiq Sans"/>
                <a:cs typeface="Balsamiq Sans"/>
                <a:sym typeface="Balsamiq Sans"/>
              </a:rPr>
              <a:t>Variables: PlayerHP, EnemyHP, Location, Inventory</a:t>
            </a:r>
          </a:p>
          <a:p>
            <a:pPr algn="l" marL="765641" indent="-382821" lvl="1">
              <a:lnSpc>
                <a:spcPts val="4964"/>
              </a:lnSpc>
              <a:buFont typeface="Arial"/>
              <a:buChar char="•"/>
            </a:pPr>
            <a:r>
              <a:rPr lang="en-US" sz="3546">
                <a:solidFill>
                  <a:srgbClr val="000000"/>
                </a:solidFill>
                <a:latin typeface="Balsamiq Sans"/>
                <a:ea typeface="Balsamiq Sans"/>
                <a:cs typeface="Balsamiq Sans"/>
                <a:sym typeface="Balsamiq Sans"/>
              </a:rPr>
              <a:t>Factors: Combat, Movement, Treasure</a:t>
            </a:r>
          </a:p>
          <a:p>
            <a:pPr algn="l" marL="765641" indent="-382821" lvl="1">
              <a:lnSpc>
                <a:spcPts val="4964"/>
              </a:lnSpc>
              <a:buFont typeface="Arial"/>
              <a:buChar char="•"/>
            </a:pPr>
            <a:r>
              <a:rPr lang="en-US" sz="3546">
                <a:solidFill>
                  <a:srgbClr val="000000"/>
                </a:solidFill>
                <a:latin typeface="Balsamiq Sans"/>
                <a:ea typeface="Balsamiq Sans"/>
                <a:cs typeface="Balsamiq Sans"/>
                <a:sym typeface="Balsamiq Sans"/>
              </a:rPr>
              <a:t>Variables = State</a:t>
            </a:r>
          </a:p>
          <a:p>
            <a:pPr algn="l" marL="765641" indent="-382821" lvl="1">
              <a:lnSpc>
                <a:spcPts val="4964"/>
              </a:lnSpc>
              <a:buFont typeface="Arial"/>
              <a:buChar char="•"/>
            </a:pPr>
            <a:r>
              <a:rPr lang="en-US" sz="3546">
                <a:solidFill>
                  <a:srgbClr val="000000"/>
                </a:solidFill>
                <a:latin typeface="Balsamiq Sans"/>
                <a:ea typeface="Balsamiq Sans"/>
                <a:cs typeface="Balsamiq Sans"/>
                <a:sym typeface="Balsamiq Sans"/>
              </a:rPr>
              <a:t>Factors = Rules / Logic</a:t>
            </a:r>
          </a:p>
          <a:p>
            <a:pPr algn="l" marL="247494" indent="-123747" lvl="1">
              <a:lnSpc>
                <a:spcPts val="1604"/>
              </a:lnSpc>
              <a:buFont typeface="Arial"/>
              <a:buChar char="•"/>
            </a:pPr>
          </a:p>
          <a:p>
            <a:pPr algn="l">
              <a:lnSpc>
                <a:spcPts val="4964"/>
              </a:lnSpc>
            </a:pPr>
          </a:p>
          <a:p>
            <a:pPr algn="l">
              <a:lnSpc>
                <a:spcPts val="4964"/>
              </a:lnSpc>
            </a:pPr>
          </a:p>
          <a:p>
            <a:pPr algn="l">
              <a:lnSpc>
                <a:spcPts val="4964"/>
              </a:lnSpc>
            </a:pPr>
          </a:p>
          <a:p>
            <a:pPr algn="l">
              <a:lnSpc>
                <a:spcPts val="3844"/>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5340943" y="369334"/>
            <a:ext cx="6801579" cy="1870279"/>
          </a:xfrm>
          <a:custGeom>
            <a:avLst/>
            <a:gdLst/>
            <a:ahLst/>
            <a:cxnLst/>
            <a:rect r="r" b="b" t="t" l="l"/>
            <a:pathLst>
              <a:path h="1870279" w="6801579">
                <a:moveTo>
                  <a:pt x="0" y="0"/>
                </a:moveTo>
                <a:lnTo>
                  <a:pt x="6801579" y="0"/>
                </a:lnTo>
                <a:lnTo>
                  <a:pt x="6801579" y="1870279"/>
                </a:lnTo>
                <a:lnTo>
                  <a:pt x="0" y="1870279"/>
                </a:lnTo>
                <a:lnTo>
                  <a:pt x="0" y="0"/>
                </a:lnTo>
                <a:close/>
              </a:path>
            </a:pathLst>
          </a:custGeom>
          <a:blipFill>
            <a:blip r:embed="rId3"/>
            <a:stretch>
              <a:fillRect l="0" t="0" r="0" b="-10554"/>
            </a:stretch>
          </a:blipFill>
        </p:spPr>
      </p:sp>
      <p:sp>
        <p:nvSpPr>
          <p:cNvPr name="TextBox 4" id="4"/>
          <p:cNvSpPr txBox="true"/>
          <p:nvPr/>
        </p:nvSpPr>
        <p:spPr>
          <a:xfrm rot="0">
            <a:off x="5531511" y="644979"/>
            <a:ext cx="6420442" cy="1130330"/>
          </a:xfrm>
          <a:prstGeom prst="rect">
            <a:avLst/>
          </a:prstGeom>
        </p:spPr>
        <p:txBody>
          <a:bodyPr anchor="t" rtlCol="false" tIns="0" lIns="0" bIns="0" rIns="0">
            <a:spAutoFit/>
          </a:bodyPr>
          <a:lstStyle/>
          <a:p>
            <a:pPr algn="ctr">
              <a:lnSpc>
                <a:spcPts val="9098"/>
              </a:lnSpc>
            </a:pPr>
            <a:r>
              <a:rPr lang="en-US" sz="6498">
                <a:solidFill>
                  <a:srgbClr val="FFFFFF"/>
                </a:solidFill>
                <a:latin typeface="Bobby Jones Condensed Soft"/>
                <a:ea typeface="Bobby Jones Condensed Soft"/>
                <a:cs typeface="Bobby Jones Condensed Soft"/>
                <a:sym typeface="Bobby Jones Condensed Soft"/>
              </a:rPr>
              <a:t>RULES OF THIS GAME</a:t>
            </a:r>
          </a:p>
        </p:txBody>
      </p:sp>
      <p:sp>
        <p:nvSpPr>
          <p:cNvPr name="Freeform 5" id="5"/>
          <p:cNvSpPr/>
          <p:nvPr/>
        </p:nvSpPr>
        <p:spPr>
          <a:xfrm flipH="true" flipV="false" rot="-485834">
            <a:off x="14368375" y="-307503"/>
            <a:ext cx="3703317" cy="3333514"/>
          </a:xfrm>
          <a:custGeom>
            <a:avLst/>
            <a:gdLst/>
            <a:ahLst/>
            <a:cxnLst/>
            <a:rect r="r" b="b" t="t" l="l"/>
            <a:pathLst>
              <a:path h="3333514" w="3703317">
                <a:moveTo>
                  <a:pt x="3703316" y="0"/>
                </a:moveTo>
                <a:lnTo>
                  <a:pt x="0" y="0"/>
                </a:lnTo>
                <a:lnTo>
                  <a:pt x="0" y="3333514"/>
                </a:lnTo>
                <a:lnTo>
                  <a:pt x="3703316" y="3333514"/>
                </a:lnTo>
                <a:lnTo>
                  <a:pt x="3703316" y="0"/>
                </a:lnTo>
                <a:close/>
              </a:path>
            </a:pathLst>
          </a:custGeom>
          <a:blipFill>
            <a:blip r:embed="rId4">
              <a:extLst>
                <a:ext uri="{96DAC541-7B7A-43D3-8B79-37D633B846F1}">
                  <asvg:svgBlip xmlns:asvg="http://schemas.microsoft.com/office/drawing/2016/SVG/main" r:embed="rId5"/>
                </a:ext>
              </a:extLst>
            </a:blip>
            <a:stretch>
              <a:fillRect l="-43918" t="0" r="0" b="0"/>
            </a:stretch>
          </a:blipFill>
        </p:spPr>
      </p:sp>
      <p:sp>
        <p:nvSpPr>
          <p:cNvPr name="Freeform 6" id="6"/>
          <p:cNvSpPr/>
          <p:nvPr/>
        </p:nvSpPr>
        <p:spPr>
          <a:xfrm flipH="false" flipV="false" rot="-439770">
            <a:off x="11589353" y="-486143"/>
            <a:ext cx="1106339" cy="1227560"/>
          </a:xfrm>
          <a:custGeom>
            <a:avLst/>
            <a:gdLst/>
            <a:ahLst/>
            <a:cxnLst/>
            <a:rect r="r" b="b" t="t" l="l"/>
            <a:pathLst>
              <a:path h="1227560" w="1106339">
                <a:moveTo>
                  <a:pt x="0" y="0"/>
                </a:moveTo>
                <a:lnTo>
                  <a:pt x="1106338" y="0"/>
                </a:lnTo>
                <a:lnTo>
                  <a:pt x="1106338" y="1227560"/>
                </a:lnTo>
                <a:lnTo>
                  <a:pt x="0" y="12275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2119370">
            <a:off x="1630036" y="562839"/>
            <a:ext cx="1615942" cy="2978694"/>
          </a:xfrm>
          <a:custGeom>
            <a:avLst/>
            <a:gdLst/>
            <a:ahLst/>
            <a:cxnLst/>
            <a:rect r="r" b="b" t="t" l="l"/>
            <a:pathLst>
              <a:path h="2978694" w="1615942">
                <a:moveTo>
                  <a:pt x="0" y="0"/>
                </a:moveTo>
                <a:lnTo>
                  <a:pt x="1615942" y="0"/>
                </a:lnTo>
                <a:lnTo>
                  <a:pt x="1615942" y="2978694"/>
                </a:lnTo>
                <a:lnTo>
                  <a:pt x="0" y="297869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3042398" y="2561856"/>
            <a:ext cx="17362016" cy="6302469"/>
          </a:xfrm>
          <a:prstGeom prst="rect">
            <a:avLst/>
          </a:prstGeom>
        </p:spPr>
        <p:txBody>
          <a:bodyPr anchor="t" rtlCol="false" tIns="0" lIns="0" bIns="0" rIns="0">
            <a:spAutoFit/>
          </a:bodyPr>
          <a:lstStyle/>
          <a:p>
            <a:pPr algn="just">
              <a:lnSpc>
                <a:spcPts val="3844"/>
              </a:lnSpc>
            </a:pPr>
            <a:r>
              <a:rPr lang="en-US" sz="2746" b="true">
                <a:solidFill>
                  <a:srgbClr val="000000"/>
                </a:solidFill>
                <a:latin typeface="Balsamiq Sans Bold"/>
                <a:ea typeface="Balsamiq Sans Bold"/>
                <a:cs typeface="Balsamiq Sans Bold"/>
                <a:sym typeface="Balsamiq Sans Bold"/>
              </a:rPr>
              <a:t>Combat Factor Rules</a:t>
            </a:r>
          </a:p>
          <a:p>
            <a:pPr algn="just" marL="592926" indent="-296463" lvl="1">
              <a:lnSpc>
                <a:spcPts val="3844"/>
              </a:lnSpc>
              <a:buFont typeface="Arial"/>
              <a:buChar char="•"/>
            </a:pPr>
            <a:r>
              <a:rPr lang="en-US" sz="2746">
                <a:solidFill>
                  <a:srgbClr val="000000"/>
                </a:solidFill>
                <a:latin typeface="Balsamiq Sans"/>
                <a:ea typeface="Balsamiq Sans"/>
                <a:cs typeface="Balsamiq Sans"/>
                <a:sym typeface="Balsamiq Sans"/>
              </a:rPr>
              <a:t>If the player attacks, the enemy’s HP is reduced by random damage.</a:t>
            </a:r>
          </a:p>
          <a:p>
            <a:pPr algn="just" marL="592926" indent="-296463" lvl="1">
              <a:lnSpc>
                <a:spcPts val="3844"/>
              </a:lnSpc>
              <a:buFont typeface="Arial"/>
              <a:buChar char="•"/>
            </a:pPr>
            <a:r>
              <a:rPr lang="en-US" sz="2746">
                <a:solidFill>
                  <a:srgbClr val="000000"/>
                </a:solidFill>
                <a:latin typeface="Balsamiq Sans"/>
                <a:ea typeface="Balsamiq Sans"/>
                <a:cs typeface="Balsamiq Sans"/>
                <a:sym typeface="Balsamiq Sans"/>
              </a:rPr>
              <a:t>If the player defends, the player’s HP decreases but with reduced damage.</a:t>
            </a:r>
          </a:p>
          <a:p>
            <a:pPr algn="just" marL="592926" indent="-296463" lvl="1">
              <a:lnSpc>
                <a:spcPts val="3844"/>
              </a:lnSpc>
              <a:buFont typeface="Arial"/>
              <a:buChar char="•"/>
            </a:pPr>
            <a:r>
              <a:rPr lang="en-US" sz="2746">
                <a:solidFill>
                  <a:srgbClr val="000000"/>
                </a:solidFill>
                <a:latin typeface="Balsamiq Sans"/>
                <a:ea typeface="Balsamiq Sans"/>
                <a:cs typeface="Balsamiq Sans"/>
                <a:sym typeface="Balsamiq Sans"/>
              </a:rPr>
              <a:t>If EnemyHP ≤ 0 → player wins the battle.</a:t>
            </a:r>
          </a:p>
          <a:p>
            <a:pPr algn="just" marL="592926" indent="-296463" lvl="1">
              <a:lnSpc>
                <a:spcPts val="3844"/>
              </a:lnSpc>
              <a:buFont typeface="Arial"/>
              <a:buChar char="•"/>
            </a:pPr>
            <a:r>
              <a:rPr lang="en-US" sz="2746">
                <a:solidFill>
                  <a:srgbClr val="000000"/>
                </a:solidFill>
                <a:latin typeface="Balsamiq Sans"/>
                <a:ea typeface="Balsamiq Sans"/>
                <a:cs typeface="Balsamiq Sans"/>
                <a:sym typeface="Balsamiq Sans"/>
              </a:rPr>
              <a:t>If PlayerHP ≤ 0 → game ends in defeat.</a:t>
            </a:r>
          </a:p>
          <a:p>
            <a:pPr algn="just">
              <a:lnSpc>
                <a:spcPts val="3844"/>
              </a:lnSpc>
            </a:pPr>
            <a:r>
              <a:rPr lang="en-US" sz="2746" b="true">
                <a:solidFill>
                  <a:srgbClr val="000000"/>
                </a:solidFill>
                <a:latin typeface="Balsamiq Sans Bold"/>
                <a:ea typeface="Balsamiq Sans Bold"/>
                <a:cs typeface="Balsamiq Sans Bold"/>
                <a:sym typeface="Balsamiq Sans Bold"/>
              </a:rPr>
              <a:t>Movement Factor Rules</a:t>
            </a:r>
          </a:p>
          <a:p>
            <a:pPr algn="just" marL="592926" indent="-296463" lvl="1">
              <a:lnSpc>
                <a:spcPts val="3844"/>
              </a:lnSpc>
              <a:buFont typeface="Arial"/>
              <a:buChar char="•"/>
            </a:pPr>
            <a:r>
              <a:rPr lang="en-US" sz="2746">
                <a:solidFill>
                  <a:srgbClr val="000000"/>
                </a:solidFill>
                <a:latin typeface="Balsamiq Sans"/>
                <a:ea typeface="Balsamiq Sans"/>
                <a:cs typeface="Balsamiq Sans"/>
                <a:sym typeface="Balsamiq Sans"/>
              </a:rPr>
              <a:t>If PlayerLocation = Forest → player can move to Cave or River.</a:t>
            </a:r>
          </a:p>
          <a:p>
            <a:pPr algn="just" marL="592926" indent="-296463" lvl="1">
              <a:lnSpc>
                <a:spcPts val="3844"/>
              </a:lnSpc>
              <a:buFont typeface="Arial"/>
              <a:buChar char="•"/>
            </a:pPr>
            <a:r>
              <a:rPr lang="en-US" sz="2746">
                <a:solidFill>
                  <a:srgbClr val="000000"/>
                </a:solidFill>
                <a:latin typeface="Balsamiq Sans"/>
                <a:ea typeface="Balsamiq Sans"/>
                <a:cs typeface="Balsamiq Sans"/>
                <a:sym typeface="Balsamiq Sans"/>
              </a:rPr>
              <a:t>If PlayerLocation = Cave → player may encounter an enemy.</a:t>
            </a:r>
          </a:p>
          <a:p>
            <a:pPr algn="just" marL="592926" indent="-296463" lvl="1">
              <a:lnSpc>
                <a:spcPts val="3844"/>
              </a:lnSpc>
              <a:buFont typeface="Arial"/>
              <a:buChar char="•"/>
            </a:pPr>
            <a:r>
              <a:rPr lang="en-US" sz="2746">
                <a:solidFill>
                  <a:srgbClr val="000000"/>
                </a:solidFill>
                <a:latin typeface="Balsamiq Sans"/>
                <a:ea typeface="Balsamiq Sans"/>
                <a:cs typeface="Balsamiq Sans"/>
                <a:sym typeface="Balsamiq Sans"/>
              </a:rPr>
              <a:t>If PlayerLocation = River → player may find alternate paths.</a:t>
            </a:r>
          </a:p>
          <a:p>
            <a:pPr algn="just">
              <a:lnSpc>
                <a:spcPts val="3844"/>
              </a:lnSpc>
            </a:pPr>
            <a:r>
              <a:rPr lang="en-US" sz="2746" b="true">
                <a:solidFill>
                  <a:srgbClr val="000000"/>
                </a:solidFill>
                <a:latin typeface="Balsamiq Sans Bold"/>
                <a:ea typeface="Balsamiq Sans Bold"/>
                <a:cs typeface="Balsamiq Sans Bold"/>
                <a:sym typeface="Balsamiq Sans Bold"/>
              </a:rPr>
              <a:t>Treasure Factor Rules</a:t>
            </a:r>
          </a:p>
          <a:p>
            <a:pPr algn="just" marL="592926" indent="-296463" lvl="1">
              <a:lnSpc>
                <a:spcPts val="3844"/>
              </a:lnSpc>
              <a:buFont typeface="Arial"/>
              <a:buChar char="•"/>
            </a:pPr>
            <a:r>
              <a:rPr lang="en-US" sz="2746">
                <a:solidFill>
                  <a:srgbClr val="000000"/>
                </a:solidFill>
                <a:latin typeface="Balsamiq Sans"/>
                <a:ea typeface="Balsamiq Sans"/>
                <a:cs typeface="Balsamiq Sans"/>
                <a:sym typeface="Balsamiq Sans"/>
              </a:rPr>
              <a:t>If PlayerLocation = Treasure → add “Treasure” item to Inventory.</a:t>
            </a:r>
          </a:p>
          <a:p>
            <a:pPr algn="just" marL="592926" indent="-296463" lvl="1">
              <a:lnSpc>
                <a:spcPts val="3844"/>
              </a:lnSpc>
              <a:buFont typeface="Arial"/>
              <a:buChar char="•"/>
            </a:pPr>
            <a:r>
              <a:rPr lang="en-US" sz="2746">
                <a:solidFill>
                  <a:srgbClr val="000000"/>
                </a:solidFill>
                <a:latin typeface="Balsamiq Sans"/>
                <a:ea typeface="Balsamiq Sans"/>
                <a:cs typeface="Balsamiq Sans"/>
                <a:sym typeface="Balsamiq Sans"/>
              </a:rPr>
              <a:t>If defeated in combat → add “Broken Gear” to Inventory.</a:t>
            </a:r>
          </a:p>
          <a:p>
            <a:pPr algn="l">
              <a:lnSpc>
                <a:spcPts val="3844"/>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2469203">
            <a:off x="15572222" y="1100439"/>
            <a:ext cx="2284413" cy="1187895"/>
          </a:xfrm>
          <a:custGeom>
            <a:avLst/>
            <a:gdLst/>
            <a:ahLst/>
            <a:cxnLst/>
            <a:rect r="r" b="b" t="t" l="l"/>
            <a:pathLst>
              <a:path h="1187895" w="2284413">
                <a:moveTo>
                  <a:pt x="0" y="0"/>
                </a:moveTo>
                <a:lnTo>
                  <a:pt x="2284413" y="0"/>
                </a:lnTo>
                <a:lnTo>
                  <a:pt x="2284413" y="1187895"/>
                </a:lnTo>
                <a:lnTo>
                  <a:pt x="0" y="11878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238550" y="1931963"/>
            <a:ext cx="9810901" cy="6423074"/>
          </a:xfrm>
          <a:custGeom>
            <a:avLst/>
            <a:gdLst/>
            <a:ahLst/>
            <a:cxnLst/>
            <a:rect r="r" b="b" t="t" l="l"/>
            <a:pathLst>
              <a:path h="6423074" w="9810901">
                <a:moveTo>
                  <a:pt x="0" y="0"/>
                </a:moveTo>
                <a:lnTo>
                  <a:pt x="9810900" y="0"/>
                </a:lnTo>
                <a:lnTo>
                  <a:pt x="9810900" y="6423074"/>
                </a:lnTo>
                <a:lnTo>
                  <a:pt x="0" y="6423074"/>
                </a:lnTo>
                <a:lnTo>
                  <a:pt x="0" y="0"/>
                </a:lnTo>
                <a:close/>
              </a:path>
            </a:pathLst>
          </a:custGeom>
          <a:blipFill>
            <a:blip r:embed="rId5"/>
            <a:stretch>
              <a:fillRect l="0" t="0" r="0" b="0"/>
            </a:stretch>
          </a:blipFill>
        </p:spPr>
      </p:sp>
      <p:sp>
        <p:nvSpPr>
          <p:cNvPr name="TextBox 5" id="5"/>
          <p:cNvSpPr txBox="true"/>
          <p:nvPr/>
        </p:nvSpPr>
        <p:spPr>
          <a:xfrm rot="9985">
            <a:off x="1405836" y="26285"/>
            <a:ext cx="15476936" cy="1645627"/>
          </a:xfrm>
          <a:prstGeom prst="rect">
            <a:avLst/>
          </a:prstGeom>
        </p:spPr>
        <p:txBody>
          <a:bodyPr anchor="t" rtlCol="false" tIns="0" lIns="0" bIns="0" rIns="0">
            <a:spAutoFit/>
          </a:bodyPr>
          <a:lstStyle/>
          <a:p>
            <a:pPr algn="ctr">
              <a:lnSpc>
                <a:spcPts val="13246"/>
              </a:lnSpc>
            </a:pPr>
            <a:r>
              <a:rPr lang="en-US" sz="9461">
                <a:solidFill>
                  <a:srgbClr val="FFFFF4"/>
                </a:solidFill>
                <a:latin typeface="Bobby Jones Condensed Soft"/>
                <a:ea typeface="Bobby Jones Condensed Soft"/>
                <a:cs typeface="Bobby Jones Condensed Soft"/>
                <a:sym typeface="Bobby Jones Condensed Soft"/>
              </a:rPr>
              <a:t>GRAPH  VISUALIZATION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2469203">
            <a:off x="15572222" y="1100439"/>
            <a:ext cx="2284413" cy="1187895"/>
          </a:xfrm>
          <a:custGeom>
            <a:avLst/>
            <a:gdLst/>
            <a:ahLst/>
            <a:cxnLst/>
            <a:rect r="r" b="b" t="t" l="l"/>
            <a:pathLst>
              <a:path h="1187895" w="2284413">
                <a:moveTo>
                  <a:pt x="0" y="0"/>
                </a:moveTo>
                <a:lnTo>
                  <a:pt x="2284413" y="0"/>
                </a:lnTo>
                <a:lnTo>
                  <a:pt x="2284413" y="1187895"/>
                </a:lnTo>
                <a:lnTo>
                  <a:pt x="0" y="11878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18995" y="1304716"/>
            <a:ext cx="5794575" cy="4225211"/>
          </a:xfrm>
          <a:custGeom>
            <a:avLst/>
            <a:gdLst/>
            <a:ahLst/>
            <a:cxnLst/>
            <a:rect r="r" b="b" t="t" l="l"/>
            <a:pathLst>
              <a:path h="4225211" w="5794575">
                <a:moveTo>
                  <a:pt x="0" y="0"/>
                </a:moveTo>
                <a:lnTo>
                  <a:pt x="5794575" y="0"/>
                </a:lnTo>
                <a:lnTo>
                  <a:pt x="5794575" y="4225211"/>
                </a:lnTo>
                <a:lnTo>
                  <a:pt x="0" y="4225211"/>
                </a:lnTo>
                <a:lnTo>
                  <a:pt x="0" y="0"/>
                </a:lnTo>
                <a:close/>
              </a:path>
            </a:pathLst>
          </a:custGeom>
          <a:blipFill>
            <a:blip r:embed="rId5"/>
            <a:stretch>
              <a:fillRect l="0" t="0" r="0" b="0"/>
            </a:stretch>
          </a:blipFill>
        </p:spPr>
      </p:sp>
      <p:sp>
        <p:nvSpPr>
          <p:cNvPr name="Freeform 5" id="5"/>
          <p:cNvSpPr/>
          <p:nvPr/>
        </p:nvSpPr>
        <p:spPr>
          <a:xfrm flipH="false" flipV="false" rot="0">
            <a:off x="3088565" y="5797485"/>
            <a:ext cx="6055435" cy="4178366"/>
          </a:xfrm>
          <a:custGeom>
            <a:avLst/>
            <a:gdLst/>
            <a:ahLst/>
            <a:cxnLst/>
            <a:rect r="r" b="b" t="t" l="l"/>
            <a:pathLst>
              <a:path h="4178366" w="6055435">
                <a:moveTo>
                  <a:pt x="0" y="0"/>
                </a:moveTo>
                <a:lnTo>
                  <a:pt x="6055435" y="0"/>
                </a:lnTo>
                <a:lnTo>
                  <a:pt x="6055435" y="4178367"/>
                </a:lnTo>
                <a:lnTo>
                  <a:pt x="0" y="4178367"/>
                </a:lnTo>
                <a:lnTo>
                  <a:pt x="0" y="0"/>
                </a:lnTo>
                <a:close/>
              </a:path>
            </a:pathLst>
          </a:custGeom>
          <a:blipFill>
            <a:blip r:embed="rId6"/>
            <a:stretch>
              <a:fillRect l="0" t="0" r="0" b="0"/>
            </a:stretch>
          </a:blipFill>
        </p:spPr>
      </p:sp>
      <p:sp>
        <p:nvSpPr>
          <p:cNvPr name="Freeform 6" id="6"/>
          <p:cNvSpPr/>
          <p:nvPr/>
        </p:nvSpPr>
        <p:spPr>
          <a:xfrm flipH="false" flipV="false" rot="0">
            <a:off x="10146755" y="1304716"/>
            <a:ext cx="5747508" cy="4186530"/>
          </a:xfrm>
          <a:custGeom>
            <a:avLst/>
            <a:gdLst/>
            <a:ahLst/>
            <a:cxnLst/>
            <a:rect r="r" b="b" t="t" l="l"/>
            <a:pathLst>
              <a:path h="4186530" w="5747508">
                <a:moveTo>
                  <a:pt x="0" y="0"/>
                </a:moveTo>
                <a:lnTo>
                  <a:pt x="5747509" y="0"/>
                </a:lnTo>
                <a:lnTo>
                  <a:pt x="5747509" y="4186530"/>
                </a:lnTo>
                <a:lnTo>
                  <a:pt x="0" y="4186530"/>
                </a:lnTo>
                <a:lnTo>
                  <a:pt x="0" y="0"/>
                </a:lnTo>
                <a:close/>
              </a:path>
            </a:pathLst>
          </a:custGeom>
          <a:blipFill>
            <a:blip r:embed="rId7"/>
            <a:stretch>
              <a:fillRect l="0" t="0" r="0" b="0"/>
            </a:stretch>
          </a:blipFill>
        </p:spPr>
      </p:sp>
      <p:sp>
        <p:nvSpPr>
          <p:cNvPr name="Freeform 7" id="7"/>
          <p:cNvSpPr/>
          <p:nvPr/>
        </p:nvSpPr>
        <p:spPr>
          <a:xfrm flipH="false" flipV="false" rot="0">
            <a:off x="10146755" y="5797485"/>
            <a:ext cx="5747508" cy="4178366"/>
          </a:xfrm>
          <a:custGeom>
            <a:avLst/>
            <a:gdLst/>
            <a:ahLst/>
            <a:cxnLst/>
            <a:rect r="r" b="b" t="t" l="l"/>
            <a:pathLst>
              <a:path h="4178366" w="5747508">
                <a:moveTo>
                  <a:pt x="0" y="0"/>
                </a:moveTo>
                <a:lnTo>
                  <a:pt x="5747509" y="0"/>
                </a:lnTo>
                <a:lnTo>
                  <a:pt x="5747509" y="4178367"/>
                </a:lnTo>
                <a:lnTo>
                  <a:pt x="0" y="4178367"/>
                </a:lnTo>
                <a:lnTo>
                  <a:pt x="0" y="0"/>
                </a:lnTo>
                <a:close/>
              </a:path>
            </a:pathLst>
          </a:custGeom>
          <a:blipFill>
            <a:blip r:embed="rId8"/>
            <a:stretch>
              <a:fillRect l="0" t="0" r="0" b="0"/>
            </a:stretch>
          </a:blipFill>
        </p:spPr>
      </p:sp>
      <p:sp>
        <p:nvSpPr>
          <p:cNvPr name="TextBox 8" id="8"/>
          <p:cNvSpPr txBox="true"/>
          <p:nvPr/>
        </p:nvSpPr>
        <p:spPr>
          <a:xfrm rot="9985">
            <a:off x="1405840" y="-187075"/>
            <a:ext cx="15476936" cy="1645627"/>
          </a:xfrm>
          <a:prstGeom prst="rect">
            <a:avLst/>
          </a:prstGeom>
        </p:spPr>
        <p:txBody>
          <a:bodyPr anchor="t" rtlCol="false" tIns="0" lIns="0" bIns="0" rIns="0">
            <a:spAutoFit/>
          </a:bodyPr>
          <a:lstStyle/>
          <a:p>
            <a:pPr algn="ctr">
              <a:lnSpc>
                <a:spcPts val="13246"/>
              </a:lnSpc>
            </a:pPr>
            <a:r>
              <a:rPr lang="en-US" sz="9461">
                <a:solidFill>
                  <a:srgbClr val="FFFFF4"/>
                </a:solidFill>
                <a:latin typeface="Bobby Jones Condensed Soft"/>
                <a:ea typeface="Bobby Jones Condensed Soft"/>
                <a:cs typeface="Bobby Jones Condensed Soft"/>
                <a:sym typeface="Bobby Jones Condensed Soft"/>
              </a:rPr>
              <a:t>GAMEPLAY VISUALIZATION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DAGsapC4t2Y</dc:identifier>
  <dcterms:modified xsi:type="dcterms:W3CDTF">2011-08-01T06:04:30Z</dcterms:modified>
  <cp:revision>1</cp:revision>
  <dc:title>Green and White Doodle Group Project Presentation</dc:title>
</cp:coreProperties>
</file>